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sldIdLst>
    <p:sldId id="256" r:id="rId2"/>
    <p:sldId id="260" r:id="rId3"/>
    <p:sldId id="262" r:id="rId4"/>
    <p:sldId id="258" r:id="rId5"/>
    <p:sldId id="263" r:id="rId6"/>
    <p:sldId id="265" r:id="rId7"/>
    <p:sldId id="264" r:id="rId8"/>
    <p:sldId id="266" r:id="rId9"/>
    <p:sldId id="267" r:id="rId10"/>
    <p:sldId id="272" r:id="rId11"/>
    <p:sldId id="273" r:id="rId12"/>
    <p:sldId id="259" r:id="rId13"/>
    <p:sldId id="269" r:id="rId14"/>
    <p:sldId id="270" r:id="rId15"/>
    <p:sldId id="271" r:id="rId16"/>
    <p:sldId id="274" r:id="rId17"/>
    <p:sldId id="276" r:id="rId18"/>
    <p:sldId id="278" r:id="rId19"/>
    <p:sldId id="275" r:id="rId20"/>
    <p:sldId id="277" r:id="rId21"/>
    <p:sldId id="268" r:id="rId22"/>
    <p:sldId id="279" r:id="rId23"/>
    <p:sldId id="280" r:id="rId24"/>
    <p:sldId id="282" r:id="rId25"/>
    <p:sldId id="281" r:id="rId26"/>
    <p:sldId id="283" r:id="rId27"/>
    <p:sldId id="284" r:id="rId28"/>
    <p:sldId id="286" r:id="rId29"/>
    <p:sldId id="288" r:id="rId30"/>
    <p:sldId id="287"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554"/>
    <p:restoredTop sz="83673"/>
  </p:normalViewPr>
  <p:slideViewPr>
    <p:cSldViewPr snapToGrid="0" snapToObjects="1">
      <p:cViewPr varScale="1">
        <p:scale>
          <a:sx n="99" d="100"/>
          <a:sy n="99" d="100"/>
        </p:scale>
        <p:origin x="200" y="328"/>
      </p:cViewPr>
      <p:guideLst/>
    </p:cSldViewPr>
  </p:slideViewPr>
  <p:notesTextViewPr>
    <p:cViewPr>
      <p:scale>
        <a:sx n="1" d="1"/>
        <a:sy n="1" d="1"/>
      </p:scale>
      <p:origin x="0" y="-384"/>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5751B1-ED9A-0E41-B8C0-8B08DCDA63FB}" type="datetimeFigureOut">
              <a:rPr lang="en-US" smtClean="0"/>
              <a:t>4/26/22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D2BF4F-E3AF-5248-96A3-2078013EDC44}" type="slidenum">
              <a:rPr lang="en-US" smtClean="0"/>
              <a:t>‹#›</a:t>
            </a:fld>
            <a:endParaRPr lang="en-US"/>
          </a:p>
        </p:txBody>
      </p:sp>
    </p:spTree>
    <p:extLst>
      <p:ext uri="{BB962C8B-B14F-4D97-AF65-F5344CB8AC3E}">
        <p14:creationId xmlns:p14="http://schemas.microsoft.com/office/powerpoint/2010/main" val="1844871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1</a:t>
            </a:fld>
            <a:endParaRPr lang="en-US"/>
          </a:p>
        </p:txBody>
      </p:sp>
    </p:spTree>
    <p:extLst>
      <p:ext uri="{BB962C8B-B14F-4D97-AF65-F5344CB8AC3E}">
        <p14:creationId xmlns:p14="http://schemas.microsoft.com/office/powerpoint/2010/main" val="846816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actual implementation follows from the contract.</a:t>
            </a:r>
          </a:p>
          <a:p>
            <a:r>
              <a:rPr lang="en-US" dirty="0"/>
              <a:t>The certification is checked followed by the level.</a:t>
            </a:r>
          </a:p>
          <a:p>
            <a:r>
              <a:rPr lang="en-US" dirty="0" err="1"/>
              <a:t>Dafny</a:t>
            </a:r>
            <a:r>
              <a:rPr lang="en-US" dirty="0"/>
              <a:t> proves this implementation is true to the contract.</a:t>
            </a:r>
          </a:p>
        </p:txBody>
      </p:sp>
      <p:sp>
        <p:nvSpPr>
          <p:cNvPr id="4" name="Slide Number Placeholder 3"/>
          <p:cNvSpPr>
            <a:spLocks noGrp="1"/>
          </p:cNvSpPr>
          <p:nvPr>
            <p:ph type="sldNum" sz="quarter" idx="5"/>
          </p:nvPr>
        </p:nvSpPr>
        <p:spPr/>
        <p:txBody>
          <a:bodyPr/>
          <a:lstStyle/>
          <a:p>
            <a:fld id="{B3D2BF4F-E3AF-5248-96A3-2078013EDC44}" type="slidenum">
              <a:rPr lang="en-US" smtClean="0"/>
              <a:t>10</a:t>
            </a:fld>
            <a:endParaRPr lang="en-US"/>
          </a:p>
        </p:txBody>
      </p:sp>
    </p:spTree>
    <p:extLst>
      <p:ext uri="{BB962C8B-B14F-4D97-AF65-F5344CB8AC3E}">
        <p14:creationId xmlns:p14="http://schemas.microsoft.com/office/powerpoint/2010/main" val="3719127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top-level public interface is now given with its implementation.</a:t>
            </a:r>
          </a:p>
          <a:p>
            <a:endParaRPr lang="en-US" dirty="0"/>
          </a:p>
          <a:p>
            <a:r>
              <a:rPr lang="en-US" dirty="0"/>
              <a:t>Click</a:t>
            </a:r>
          </a:p>
          <a:p>
            <a:endParaRPr lang="en-US" dirty="0"/>
          </a:p>
          <a:p>
            <a:r>
              <a:rPr lang="en-US" dirty="0"/>
              <a:t>It’s contract is similar to the internal function only it does not require anything about its pre-state.</a:t>
            </a:r>
          </a:p>
          <a:p>
            <a:r>
              <a:rPr lang="en-US" dirty="0"/>
              <a:t>Note that the contract for this method largely copies verbatim that for the internal method.</a:t>
            </a:r>
          </a:p>
          <a:p>
            <a:r>
              <a:rPr lang="en-US" dirty="0"/>
              <a:t>As mentioned previously, </a:t>
            </a:r>
            <a:r>
              <a:rPr lang="en-US" dirty="0" err="1"/>
              <a:t>Dafny</a:t>
            </a:r>
            <a:r>
              <a:rPr lang="en-US" dirty="0"/>
              <a:t>  reasons hierarchically and only knows what is in the contract.</a:t>
            </a:r>
          </a:p>
          <a:p>
            <a:r>
              <a:rPr lang="en-US" dirty="0"/>
              <a:t>Here the alarm definition makes clear that if the alarm is sounding then it remains sounding.</a:t>
            </a:r>
          </a:p>
          <a:p>
            <a:r>
              <a:rPr lang="en-US" dirty="0" err="1"/>
              <a:t>hasAccess</a:t>
            </a:r>
            <a:r>
              <a:rPr lang="en-US" dirty="0"/>
              <a:t> is the same.</a:t>
            </a:r>
          </a:p>
          <a:p>
            <a:endParaRPr lang="en-US" dirty="0"/>
          </a:p>
          <a:p>
            <a:r>
              <a:rPr lang="en-US" dirty="0"/>
              <a:t>Click</a:t>
            </a:r>
          </a:p>
          <a:p>
            <a:endParaRPr lang="en-US" dirty="0"/>
          </a:p>
          <a:p>
            <a:r>
              <a:rPr lang="en-US" dirty="0"/>
              <a:t>The implementation calls the internal function</a:t>
            </a:r>
          </a:p>
          <a:p>
            <a:endParaRPr lang="en-US" dirty="0"/>
          </a:p>
          <a:p>
            <a:r>
              <a:rPr lang="en-US" dirty="0"/>
              <a:t>Click</a:t>
            </a:r>
          </a:p>
          <a:p>
            <a:endParaRPr lang="en-US" dirty="0"/>
          </a:p>
          <a:p>
            <a:r>
              <a:rPr lang="en-US" dirty="0"/>
              <a:t>But first runtime checks the input assumption on the internal method. </a:t>
            </a:r>
          </a:p>
          <a:p>
            <a:r>
              <a:rPr lang="en-US" dirty="0" err="1"/>
              <a:t>Dafny</a:t>
            </a:r>
            <a:r>
              <a:rPr lang="en-US" dirty="0"/>
              <a:t> halts in the runtime if the expectation fails.</a:t>
            </a:r>
          </a:p>
          <a:p>
            <a:endParaRPr lang="en-US" dirty="0"/>
          </a:p>
          <a:p>
            <a:r>
              <a:rPr lang="en-US" dirty="0"/>
              <a:t>Click</a:t>
            </a:r>
          </a:p>
          <a:p>
            <a:endParaRPr lang="en-US" dirty="0"/>
          </a:p>
          <a:p>
            <a:r>
              <a:rPr lang="en-US" dirty="0"/>
              <a:t>As </a:t>
            </a:r>
            <a:r>
              <a:rPr lang="en-US" dirty="0" err="1"/>
              <a:t>dafny</a:t>
            </a:r>
            <a:r>
              <a:rPr lang="en-US" dirty="0"/>
              <a:t> proves out the relationship between the contract and the implementation, the only real question left is whether or not the contract is correct?</a:t>
            </a:r>
          </a:p>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11</a:t>
            </a:fld>
            <a:endParaRPr lang="en-US"/>
          </a:p>
        </p:txBody>
      </p:sp>
    </p:spTree>
    <p:extLst>
      <p:ext uri="{BB962C8B-B14F-4D97-AF65-F5344CB8AC3E}">
        <p14:creationId xmlns:p14="http://schemas.microsoft.com/office/powerpoint/2010/main" val="694218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is where the shell game of automated reasoning in </a:t>
            </a:r>
            <a:r>
              <a:rPr lang="en-US" dirty="0" err="1"/>
              <a:t>Dafny</a:t>
            </a:r>
            <a:r>
              <a:rPr lang="en-US" dirty="0"/>
              <a:t> becomes more apparent.</a:t>
            </a:r>
          </a:p>
          <a:p>
            <a:r>
              <a:rPr lang="en-US" dirty="0"/>
              <a:t>The fundamental issue has not gone anywhere, a model needs to be created and there needs to be some way to give assurance that the model is correct for some definition of correct and that the actual implementation is faithful to the model. </a:t>
            </a:r>
          </a:p>
          <a:p>
            <a:r>
              <a:rPr lang="en-US" dirty="0"/>
              <a:t>That is the same problem that exists on simply writing and testing a system.</a:t>
            </a:r>
          </a:p>
          <a:p>
            <a:endParaRPr lang="en-US" dirty="0"/>
          </a:p>
          <a:p>
            <a:r>
              <a:rPr lang="en-US" dirty="0"/>
              <a:t>What is gained is that </a:t>
            </a:r>
            <a:r>
              <a:rPr lang="en-US" dirty="0" err="1"/>
              <a:t>Dafny</a:t>
            </a:r>
            <a:r>
              <a:rPr lang="en-US" dirty="0"/>
              <a:t> can prove properties of composition of systems and it can reason over all the inputs allowed by the requires in that composition.</a:t>
            </a:r>
          </a:p>
          <a:p>
            <a:r>
              <a:rPr lang="en-US" dirty="0"/>
              <a:t>That is an extremely powerful result.</a:t>
            </a:r>
          </a:p>
          <a:p>
            <a:endParaRPr lang="en-US" dirty="0"/>
          </a:p>
          <a:p>
            <a:r>
              <a:rPr lang="en-US" dirty="0"/>
              <a:t>But it does not change the first problem of having to build assurance in the model, it says what the designer believes it to say.</a:t>
            </a:r>
          </a:p>
          <a:p>
            <a:r>
              <a:rPr lang="en-US" dirty="0"/>
              <a:t>And, because nothing is free, it creates its own set of other </a:t>
            </a:r>
            <a:r>
              <a:rPr lang="en-US"/>
              <a:t>challenges.</a:t>
            </a:r>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12</a:t>
            </a:fld>
            <a:endParaRPr lang="en-US"/>
          </a:p>
        </p:txBody>
      </p:sp>
    </p:spTree>
    <p:extLst>
      <p:ext uri="{BB962C8B-B14F-4D97-AF65-F5344CB8AC3E}">
        <p14:creationId xmlns:p14="http://schemas.microsoft.com/office/powerpoint/2010/main" val="3460660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Contracts get really complicated really quickly. And it is not ever intentionally. </a:t>
            </a:r>
          </a:p>
          <a:p>
            <a:r>
              <a:rPr lang="en-US" dirty="0"/>
              <a:t>Even though a property seems easy to say, it sometimes ends up be not so easy in the specification language.</a:t>
            </a:r>
          </a:p>
          <a:p>
            <a:r>
              <a:rPr lang="en-US" dirty="0"/>
              <a:t>The contract can be as complicated, or more complicated, than the implementation.</a:t>
            </a:r>
          </a:p>
        </p:txBody>
      </p:sp>
      <p:sp>
        <p:nvSpPr>
          <p:cNvPr id="4" name="Slide Number Placeholder 3"/>
          <p:cNvSpPr>
            <a:spLocks noGrp="1"/>
          </p:cNvSpPr>
          <p:nvPr>
            <p:ph type="sldNum" sz="quarter" idx="5"/>
          </p:nvPr>
        </p:nvSpPr>
        <p:spPr/>
        <p:txBody>
          <a:bodyPr/>
          <a:lstStyle/>
          <a:p>
            <a:fld id="{B3D2BF4F-E3AF-5248-96A3-2078013EDC44}" type="slidenum">
              <a:rPr lang="en-US" smtClean="0"/>
              <a:t>13</a:t>
            </a:fld>
            <a:endParaRPr lang="en-US"/>
          </a:p>
        </p:txBody>
      </p:sp>
    </p:spTree>
    <p:extLst>
      <p:ext uri="{BB962C8B-B14F-4D97-AF65-F5344CB8AC3E}">
        <p14:creationId xmlns:p14="http://schemas.microsoft.com/office/powerpoint/2010/main" val="41884198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issues are not obvious without having that prior expertise having worked with formal reasoning.</a:t>
            </a:r>
          </a:p>
          <a:p>
            <a:endParaRPr lang="en-US" dirty="0"/>
          </a:p>
          <a:p>
            <a:r>
              <a:rPr lang="en-US" dirty="0"/>
              <a:t>No calling context ever satisfies pre-condition</a:t>
            </a:r>
          </a:p>
          <a:p>
            <a:endParaRPr lang="en-US" dirty="0"/>
          </a:p>
          <a:p>
            <a:r>
              <a:rPr lang="en-US" dirty="0"/>
              <a:t>Can be vacuously satisfied leaving anything in h unconstrained unless there is something for !f</a:t>
            </a:r>
          </a:p>
          <a:p>
            <a:endParaRPr lang="en-US" dirty="0"/>
          </a:p>
          <a:p>
            <a:r>
              <a:rPr lang="en-US" dirty="0"/>
              <a:t>Common, frustrating issue, refers to some output in the pre-state when it should be in the post-state. Statically checked for self-references but not so for others because post-state may be what is wanted!</a:t>
            </a:r>
          </a:p>
          <a:p>
            <a:endParaRPr lang="en-US" dirty="0"/>
          </a:p>
          <a:p>
            <a:r>
              <a:rPr lang="en-US" dirty="0"/>
              <a:t>Very pernicious because the ensures form a contradiction making it so anything can be proved about outputs: false =&gt; doesn’t matter because its vacuously true.</a:t>
            </a:r>
          </a:p>
          <a:p>
            <a:endParaRPr lang="en-US" dirty="0"/>
          </a:p>
          <a:p>
            <a:r>
              <a:rPr lang="en-US" dirty="0"/>
              <a:t>Again can be vacuously true if !f is not somewhere.</a:t>
            </a:r>
          </a:p>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14</a:t>
            </a:fld>
            <a:endParaRPr lang="en-US"/>
          </a:p>
        </p:txBody>
      </p:sp>
    </p:spTree>
    <p:extLst>
      <p:ext uri="{BB962C8B-B14F-4D97-AF65-F5344CB8AC3E}">
        <p14:creationId xmlns:p14="http://schemas.microsoft.com/office/powerpoint/2010/main" val="11403903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15</a:t>
            </a:fld>
            <a:endParaRPr lang="en-US"/>
          </a:p>
        </p:txBody>
      </p:sp>
    </p:spTree>
    <p:extLst>
      <p:ext uri="{BB962C8B-B14F-4D97-AF65-F5344CB8AC3E}">
        <p14:creationId xmlns:p14="http://schemas.microsoft.com/office/powerpoint/2010/main" val="41503899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16</a:t>
            </a:fld>
            <a:endParaRPr lang="en-US"/>
          </a:p>
        </p:txBody>
      </p:sp>
    </p:spTree>
    <p:extLst>
      <p:ext uri="{BB962C8B-B14F-4D97-AF65-F5344CB8AC3E}">
        <p14:creationId xmlns:p14="http://schemas.microsoft.com/office/powerpoint/2010/main" val="12724876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Dafny</a:t>
            </a:r>
            <a:r>
              <a:rPr lang="en-US" dirty="0"/>
              <a:t> may or may not define a zero argument constructor.</a:t>
            </a:r>
          </a:p>
          <a:p>
            <a:r>
              <a:rPr lang="en-US" dirty="0"/>
              <a:t>The </a:t>
            </a:r>
            <a:r>
              <a:rPr lang="en-US" dirty="0" err="1"/>
              <a:t>Dafny</a:t>
            </a:r>
            <a:r>
              <a:rPr lang="en-US" dirty="0"/>
              <a:t> compiler though always creates a zero argument constructor.</a:t>
            </a:r>
          </a:p>
          <a:p>
            <a:r>
              <a:rPr lang="en-US" dirty="0"/>
              <a:t>“fresh” uses that zero argument constructor in the target runtime to return the new instance.</a:t>
            </a:r>
          </a:p>
          <a:p>
            <a:r>
              <a:rPr lang="en-US" dirty="0" err="1"/>
              <a:t>Dafny</a:t>
            </a:r>
            <a:r>
              <a:rPr lang="en-US" dirty="0"/>
              <a:t> only needs the contract for its reasoning and relies on no constructor.</a:t>
            </a:r>
          </a:p>
        </p:txBody>
      </p:sp>
      <p:sp>
        <p:nvSpPr>
          <p:cNvPr id="4" name="Slide Number Placeholder 3"/>
          <p:cNvSpPr>
            <a:spLocks noGrp="1"/>
          </p:cNvSpPr>
          <p:nvPr>
            <p:ph type="sldNum" sz="quarter" idx="5"/>
          </p:nvPr>
        </p:nvSpPr>
        <p:spPr/>
        <p:txBody>
          <a:bodyPr/>
          <a:lstStyle/>
          <a:p>
            <a:fld id="{B3D2BF4F-E3AF-5248-96A3-2078013EDC44}" type="slidenum">
              <a:rPr lang="en-US" smtClean="0"/>
              <a:t>17</a:t>
            </a:fld>
            <a:endParaRPr lang="en-US"/>
          </a:p>
        </p:txBody>
      </p:sp>
    </p:spTree>
    <p:extLst>
      <p:ext uri="{BB962C8B-B14F-4D97-AF65-F5344CB8AC3E}">
        <p14:creationId xmlns:p14="http://schemas.microsoft.com/office/powerpoint/2010/main" val="3646949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Dafny</a:t>
            </a:r>
            <a:r>
              <a:rPr lang="en-US" dirty="0"/>
              <a:t> may or may not define a zero argument constructor.</a:t>
            </a:r>
          </a:p>
          <a:p>
            <a:r>
              <a:rPr lang="en-US" dirty="0"/>
              <a:t>The </a:t>
            </a:r>
            <a:r>
              <a:rPr lang="en-US" dirty="0" err="1"/>
              <a:t>Dafny</a:t>
            </a:r>
            <a:r>
              <a:rPr lang="en-US" dirty="0"/>
              <a:t> compiler though always creates a zero argument constructor.</a:t>
            </a:r>
          </a:p>
          <a:p>
            <a:r>
              <a:rPr lang="en-US" dirty="0"/>
              <a:t>“fresh” uses that zero argument constructor in the target runtime to return the new instance.</a:t>
            </a:r>
          </a:p>
          <a:p>
            <a:r>
              <a:rPr lang="en-US" dirty="0" err="1"/>
              <a:t>Dafny</a:t>
            </a:r>
            <a:r>
              <a:rPr lang="en-US" dirty="0"/>
              <a:t> only needs the contract for its reasoning and relies on no constructor.</a:t>
            </a:r>
          </a:p>
        </p:txBody>
      </p:sp>
      <p:sp>
        <p:nvSpPr>
          <p:cNvPr id="4" name="Slide Number Placeholder 3"/>
          <p:cNvSpPr>
            <a:spLocks noGrp="1"/>
          </p:cNvSpPr>
          <p:nvPr>
            <p:ph type="sldNum" sz="quarter" idx="5"/>
          </p:nvPr>
        </p:nvSpPr>
        <p:spPr/>
        <p:txBody>
          <a:bodyPr/>
          <a:lstStyle/>
          <a:p>
            <a:fld id="{B3D2BF4F-E3AF-5248-96A3-2078013EDC44}" type="slidenum">
              <a:rPr lang="en-US" smtClean="0"/>
              <a:t>18</a:t>
            </a:fld>
            <a:endParaRPr lang="en-US"/>
          </a:p>
        </p:txBody>
      </p:sp>
    </p:spTree>
    <p:extLst>
      <p:ext uri="{BB962C8B-B14F-4D97-AF65-F5344CB8AC3E}">
        <p14:creationId xmlns:p14="http://schemas.microsoft.com/office/powerpoint/2010/main" val="883122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test in only for the runtime to make sure it is checking assumptions. </a:t>
            </a:r>
          </a:p>
          <a:p>
            <a:r>
              <a:rPr lang="en-US" dirty="0"/>
              <a:t>There is nothing for </a:t>
            </a:r>
            <a:r>
              <a:rPr lang="en-US" dirty="0" err="1"/>
              <a:t>Dafny</a:t>
            </a:r>
            <a:r>
              <a:rPr lang="en-US" dirty="0"/>
              <a:t> to prove.</a:t>
            </a:r>
          </a:p>
          <a:p>
            <a:r>
              <a:rPr lang="en-US" dirty="0"/>
              <a:t>The test is in </a:t>
            </a:r>
            <a:r>
              <a:rPr lang="en-US" dirty="0" err="1"/>
              <a:t>Dafny</a:t>
            </a:r>
            <a:r>
              <a:rPr lang="en-US" dirty="0"/>
              <a:t> so all the tests are in one place in a common framework.</a:t>
            </a:r>
          </a:p>
        </p:txBody>
      </p:sp>
      <p:sp>
        <p:nvSpPr>
          <p:cNvPr id="4" name="Slide Number Placeholder 3"/>
          <p:cNvSpPr>
            <a:spLocks noGrp="1"/>
          </p:cNvSpPr>
          <p:nvPr>
            <p:ph type="sldNum" sz="quarter" idx="5"/>
          </p:nvPr>
        </p:nvSpPr>
        <p:spPr/>
        <p:txBody>
          <a:bodyPr/>
          <a:lstStyle/>
          <a:p>
            <a:fld id="{B3D2BF4F-E3AF-5248-96A3-2078013EDC44}" type="slidenum">
              <a:rPr lang="en-US" smtClean="0"/>
              <a:t>19</a:t>
            </a:fld>
            <a:endParaRPr lang="en-US"/>
          </a:p>
        </p:txBody>
      </p:sp>
    </p:spTree>
    <p:extLst>
      <p:ext uri="{BB962C8B-B14F-4D97-AF65-F5344CB8AC3E}">
        <p14:creationId xmlns:p14="http://schemas.microsoft.com/office/powerpoint/2010/main" val="1818817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Computing in all forms is becoming increasingly prevalent in most, if not all, activities of daily life.</a:t>
            </a:r>
          </a:p>
          <a:p>
            <a:r>
              <a:rPr lang="en-US" dirty="0"/>
              <a:t>The complexity of these systems as they become more tightly integrated with one another, and the users that rely on them, means that there is real risk for emergent unexpected behavior especially as updates are deployed live without little, or no, notice.</a:t>
            </a:r>
          </a:p>
          <a:p>
            <a:r>
              <a:rPr lang="en-US" dirty="0"/>
              <a:t>The sheer pervasiveness means that any disruption in service can have disproportionate harm for stake holder whether that harm is in reputation, capitol, security, or safety and health.</a:t>
            </a:r>
          </a:p>
          <a:p>
            <a:r>
              <a:rPr lang="en-US" dirty="0"/>
              <a:t>Society is simply reaching a point where these systems cannot, must not, fail.</a:t>
            </a:r>
          </a:p>
          <a:p>
            <a:r>
              <a:rPr lang="en-US" dirty="0"/>
              <a:t>As such in designing any critical system, assurance is as much a part of the design process as the actual product being developed.</a:t>
            </a:r>
          </a:p>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2</a:t>
            </a:fld>
            <a:endParaRPr lang="en-US"/>
          </a:p>
        </p:txBody>
      </p:sp>
    </p:spTree>
    <p:extLst>
      <p:ext uri="{BB962C8B-B14F-4D97-AF65-F5344CB8AC3E}">
        <p14:creationId xmlns:p14="http://schemas.microsoft.com/office/powerpoint/2010/main" val="1979924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24</a:t>
            </a:fld>
            <a:endParaRPr lang="en-US"/>
          </a:p>
        </p:txBody>
      </p:sp>
    </p:spTree>
    <p:extLst>
      <p:ext uri="{BB962C8B-B14F-4D97-AF65-F5344CB8AC3E}">
        <p14:creationId xmlns:p14="http://schemas.microsoft.com/office/powerpoint/2010/main" val="3134648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25</a:t>
            </a:fld>
            <a:endParaRPr lang="en-US"/>
          </a:p>
        </p:txBody>
      </p:sp>
    </p:spTree>
    <p:extLst>
      <p:ext uri="{BB962C8B-B14F-4D97-AF65-F5344CB8AC3E}">
        <p14:creationId xmlns:p14="http://schemas.microsoft.com/office/powerpoint/2010/main" val="507207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27</a:t>
            </a:fld>
            <a:endParaRPr lang="en-US"/>
          </a:p>
        </p:txBody>
      </p:sp>
    </p:spTree>
    <p:extLst>
      <p:ext uri="{BB962C8B-B14F-4D97-AF65-F5344CB8AC3E}">
        <p14:creationId xmlns:p14="http://schemas.microsoft.com/office/powerpoint/2010/main" val="1650098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28</a:t>
            </a:fld>
            <a:endParaRPr lang="en-US"/>
          </a:p>
        </p:txBody>
      </p:sp>
    </p:spTree>
    <p:extLst>
      <p:ext uri="{BB962C8B-B14F-4D97-AF65-F5344CB8AC3E}">
        <p14:creationId xmlns:p14="http://schemas.microsoft.com/office/powerpoint/2010/main" val="15844128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3D2BF4F-E3AF-5248-96A3-2078013EDC44}" type="slidenum">
              <a:rPr lang="en-US" smtClean="0"/>
              <a:t>29</a:t>
            </a:fld>
            <a:endParaRPr lang="en-US"/>
          </a:p>
        </p:txBody>
      </p:sp>
    </p:spTree>
    <p:extLst>
      <p:ext uri="{BB962C8B-B14F-4D97-AF65-F5344CB8AC3E}">
        <p14:creationId xmlns:p14="http://schemas.microsoft.com/office/powerpoint/2010/main" val="40998931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things on the future work bucket:</a:t>
            </a:r>
          </a:p>
          <a:p>
            <a:endParaRPr lang="en-US" dirty="0"/>
          </a:p>
          <a:p>
            <a:pPr marL="171450" indent="-171450">
              <a:buFont typeface="Arial" panose="020B0604020202020204" pitchFamily="34" charset="0"/>
              <a:buChar char="•"/>
            </a:pPr>
            <a:r>
              <a:rPr lang="en-US" dirty="0" err="1"/>
              <a:t>Dafny</a:t>
            </a:r>
            <a:r>
              <a:rPr lang="en-US" dirty="0"/>
              <a:t> proves out “halt” tests (need some way to create and pass lambda functions or wrap things in option types-—in any case, there is no way to say check if this method throws)</a:t>
            </a:r>
          </a:p>
          <a:p>
            <a:pPr marL="171450" indent="-171450">
              <a:buFont typeface="Arial" panose="020B0604020202020204" pitchFamily="34" charset="0"/>
              <a:buChar char="•"/>
            </a:pPr>
            <a:r>
              <a:rPr lang="en-US" dirty="0"/>
              <a:t>Similar to the previous, create a verify interface for </a:t>
            </a:r>
            <a:r>
              <a:rPr lang="en-US" dirty="0" err="1"/>
              <a:t>Dafny</a:t>
            </a:r>
            <a:r>
              <a:rPr lang="en-US" dirty="0"/>
              <a:t> to check interactions on Mocks: how many times is an interface called? Would only work at runtime (maybe).</a:t>
            </a:r>
          </a:p>
          <a:p>
            <a:pPr marL="171450" indent="-171450">
              <a:buFont typeface="Arial" panose="020B0604020202020204" pitchFamily="34" charset="0"/>
              <a:buChar char="•"/>
            </a:pPr>
            <a:r>
              <a:rPr lang="en-US" dirty="0"/>
              <a:t>Make writing tests and mocks less verbose (tedious right now…)</a:t>
            </a:r>
          </a:p>
          <a:p>
            <a:pPr marL="171450" indent="-171450">
              <a:buFont typeface="Arial" panose="020B0604020202020204" pitchFamily="34" charset="0"/>
              <a:buChar char="•"/>
            </a:pPr>
            <a:r>
              <a:rPr lang="en-US" dirty="0"/>
              <a:t>Contracts are contextual, meaning they need to say different things in different places. It would be nice if it were possible to specify _which_ contract to use in a calling context.</a:t>
            </a:r>
          </a:p>
          <a:p>
            <a:pPr marL="171450" indent="-171450">
              <a:buFont typeface="Arial" panose="020B0604020202020204" pitchFamily="34" charset="0"/>
              <a:buChar char="•"/>
            </a:pPr>
            <a:r>
              <a:rPr lang="en-US" dirty="0"/>
              <a:t>Traits make you copy the trait contract --- boo --- it would be nice that contract where inherited so it does not need to be changed _everywhere_</a:t>
            </a:r>
          </a:p>
        </p:txBody>
      </p:sp>
      <p:sp>
        <p:nvSpPr>
          <p:cNvPr id="4" name="Slide Number Placeholder 3"/>
          <p:cNvSpPr>
            <a:spLocks noGrp="1"/>
          </p:cNvSpPr>
          <p:nvPr>
            <p:ph type="sldNum" sz="quarter" idx="5"/>
          </p:nvPr>
        </p:nvSpPr>
        <p:spPr/>
        <p:txBody>
          <a:bodyPr/>
          <a:lstStyle/>
          <a:p>
            <a:fld id="{B3D2BF4F-E3AF-5248-96A3-2078013EDC44}" type="slidenum">
              <a:rPr lang="en-US" smtClean="0"/>
              <a:t>30</a:t>
            </a:fld>
            <a:endParaRPr lang="en-US"/>
          </a:p>
        </p:txBody>
      </p:sp>
    </p:spTree>
    <p:extLst>
      <p:ext uri="{BB962C8B-B14F-4D97-AF65-F5344CB8AC3E}">
        <p14:creationId xmlns:p14="http://schemas.microsoft.com/office/powerpoint/2010/main" val="3558879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Assurance for critical systems is commonly a process oriented checklist built around documenting requirements, tests, test artifacts, and code reviews.</a:t>
            </a:r>
          </a:p>
          <a:p>
            <a:r>
              <a:rPr lang="en-US" dirty="0"/>
              <a:t>These methods, though rigorous, do not guarantee behavior under any input for the system or reason about the system behavior under any input behavior.</a:t>
            </a:r>
          </a:p>
          <a:p>
            <a:r>
              <a:rPr lang="en-US" dirty="0"/>
              <a:t>Rather they rely on a variety of sampling and coverage techniques to argue assurance.</a:t>
            </a:r>
          </a:p>
          <a:p>
            <a:r>
              <a:rPr lang="en-US" dirty="0"/>
              <a:t>These methods have proven effective but may not be sufficient for a world where computing is a ubiquitous part of most activities of daily life.</a:t>
            </a:r>
          </a:p>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3</a:t>
            </a:fld>
            <a:endParaRPr lang="en-US"/>
          </a:p>
        </p:txBody>
      </p:sp>
    </p:spTree>
    <p:extLst>
      <p:ext uri="{BB962C8B-B14F-4D97-AF65-F5344CB8AC3E}">
        <p14:creationId xmlns:p14="http://schemas.microsoft.com/office/powerpoint/2010/main" val="2896088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Formal methods, with automated or manual reasoning, have long been argued to provide greater assurance on system behavior than traditional test methods.</a:t>
            </a:r>
          </a:p>
          <a:p>
            <a:r>
              <a:rPr lang="en-US" dirty="0"/>
              <a:t>With the many advances in automated reasoning, formal methods are slowly making inroads to becoming acceptable means for building assurance.</a:t>
            </a:r>
          </a:p>
          <a:p>
            <a:r>
              <a:rPr lang="en-US" dirty="0"/>
              <a:t>Standards for safety critical systems are even starting to recognize formal methods as a suitable replacements for traditional requirements testing if the automated tools meet certain standards.</a:t>
            </a:r>
          </a:p>
          <a:p>
            <a:r>
              <a:rPr lang="en-US" dirty="0"/>
              <a:t>The long standing challenge to wide adoption of formal methods though is less about its utility and more about the expertise required to make it work.</a:t>
            </a:r>
          </a:p>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4</a:t>
            </a:fld>
            <a:endParaRPr lang="en-US"/>
          </a:p>
        </p:txBody>
      </p:sp>
    </p:spTree>
    <p:extLst>
      <p:ext uri="{BB962C8B-B14F-4D97-AF65-F5344CB8AC3E}">
        <p14:creationId xmlns:p14="http://schemas.microsoft.com/office/powerpoint/2010/main" val="3053636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Dafny</a:t>
            </a:r>
            <a:r>
              <a:rPr lang="en-US" dirty="0"/>
              <a:t> is a system for formal reasoning that relies on Hoare logic to prove properties about a model of a program.</a:t>
            </a:r>
          </a:p>
          <a:p>
            <a:r>
              <a:rPr lang="en-US" dirty="0" err="1"/>
              <a:t>Dafny</a:t>
            </a:r>
            <a:r>
              <a:rPr lang="en-US" dirty="0"/>
              <a:t> provides a specification language state assumptions in the form of ”requires” on a method and guarantees in the form of “ensures” on what the method provides when the assumptions are met.</a:t>
            </a:r>
          </a:p>
          <a:p>
            <a:r>
              <a:rPr lang="en-US" dirty="0"/>
              <a:t>The contract is a declarative specification of “what” the method should do.</a:t>
            </a:r>
          </a:p>
          <a:p>
            <a:endParaRPr lang="en-US" dirty="0"/>
          </a:p>
          <a:p>
            <a:r>
              <a:rPr lang="en-US" dirty="0"/>
              <a:t>Click </a:t>
            </a:r>
          </a:p>
          <a:p>
            <a:endParaRPr lang="en-US" dirty="0"/>
          </a:p>
          <a:p>
            <a:r>
              <a:rPr lang="en-US" dirty="0" err="1"/>
              <a:t>Dafny</a:t>
            </a:r>
            <a:r>
              <a:rPr lang="en-US" dirty="0"/>
              <a:t> provides a separate implementation language to define “how” to accomplish the contract.</a:t>
            </a:r>
          </a:p>
          <a:p>
            <a:r>
              <a:rPr lang="en-US" dirty="0"/>
              <a:t>In this way, the “what” and “how” are two different different ways to say the same thing.</a:t>
            </a:r>
          </a:p>
          <a:p>
            <a:r>
              <a:rPr lang="en-US" dirty="0"/>
              <a:t>That is by design as saying thing in two different ways helps to really think carefully about the intent of the method.</a:t>
            </a:r>
          </a:p>
          <a:p>
            <a:endParaRPr lang="en-US" dirty="0"/>
          </a:p>
          <a:p>
            <a:r>
              <a:rPr lang="en-US" dirty="0"/>
              <a:t>Click</a:t>
            </a:r>
          </a:p>
          <a:p>
            <a:endParaRPr lang="en-US" dirty="0"/>
          </a:p>
          <a:p>
            <a:r>
              <a:rPr lang="en-US" dirty="0"/>
              <a:t>The requires, implementation, and ensures form a Hoare triple over which </a:t>
            </a:r>
            <a:r>
              <a:rPr lang="en-US" dirty="0" err="1"/>
              <a:t>dafny</a:t>
            </a:r>
            <a:r>
              <a:rPr lang="en-US" dirty="0"/>
              <a:t> proves total correctness semi-automatically.</a:t>
            </a:r>
          </a:p>
          <a:p>
            <a:r>
              <a:rPr lang="en-US" dirty="0"/>
              <a:t>Total correctness means that implementations establishes the ensures when the input assumptions are true and that the method always terminates.</a:t>
            </a:r>
          </a:p>
          <a:p>
            <a:r>
              <a:rPr lang="en-US" dirty="0"/>
              <a:t>The proof is semi-automatic because there are times that </a:t>
            </a:r>
            <a:r>
              <a:rPr lang="en-US" dirty="0" err="1"/>
              <a:t>dafny’s</a:t>
            </a:r>
            <a:r>
              <a:rPr lang="en-US" dirty="0"/>
              <a:t> reasoning needs ”hints” for the proof.</a:t>
            </a:r>
          </a:p>
          <a:p>
            <a:endParaRPr lang="en-US" dirty="0"/>
          </a:p>
          <a:p>
            <a:r>
              <a:rPr lang="en-US" dirty="0"/>
              <a:t>Click</a:t>
            </a:r>
          </a:p>
          <a:p>
            <a:endParaRPr lang="en-US" dirty="0"/>
          </a:p>
          <a:p>
            <a:r>
              <a:rPr lang="en-US" dirty="0"/>
              <a:t>In the end though, </a:t>
            </a:r>
            <a:r>
              <a:rPr lang="en-US" dirty="0" err="1"/>
              <a:t>Dafny</a:t>
            </a:r>
            <a:r>
              <a:rPr lang="en-US" dirty="0"/>
              <a:t> proves the contract a sound abstraction for the implementation.</a:t>
            </a:r>
          </a:p>
          <a:p>
            <a:r>
              <a:rPr lang="en-US" dirty="0"/>
              <a:t>Sound abstraction here means that if the system roves out on the contract, then the same properties of the contracts hold when it is replaced with the implementation. </a:t>
            </a:r>
          </a:p>
        </p:txBody>
      </p:sp>
      <p:sp>
        <p:nvSpPr>
          <p:cNvPr id="4" name="Slide Number Placeholder 3"/>
          <p:cNvSpPr>
            <a:spLocks noGrp="1"/>
          </p:cNvSpPr>
          <p:nvPr>
            <p:ph type="sldNum" sz="quarter" idx="5"/>
          </p:nvPr>
        </p:nvSpPr>
        <p:spPr/>
        <p:txBody>
          <a:bodyPr/>
          <a:lstStyle/>
          <a:p>
            <a:fld id="{B3D2BF4F-E3AF-5248-96A3-2078013EDC44}" type="slidenum">
              <a:rPr lang="en-US" smtClean="0"/>
              <a:t>5</a:t>
            </a:fld>
            <a:endParaRPr lang="en-US"/>
          </a:p>
        </p:txBody>
      </p:sp>
    </p:spTree>
    <p:extLst>
      <p:ext uri="{BB962C8B-B14F-4D97-AF65-F5344CB8AC3E}">
        <p14:creationId xmlns:p14="http://schemas.microsoft.com/office/powerpoint/2010/main" val="830766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proof result means that </a:t>
            </a:r>
            <a:r>
              <a:rPr lang="en-US" dirty="0" err="1"/>
              <a:t>Dafny</a:t>
            </a:r>
            <a:r>
              <a:rPr lang="en-US" dirty="0"/>
              <a:t> is able to reason hierarchically about implementations.</a:t>
            </a:r>
          </a:p>
          <a:p>
            <a:r>
              <a:rPr lang="en-US" dirty="0"/>
              <a:t>For example, here an implementation calls various methods to support its computation.</a:t>
            </a:r>
          </a:p>
          <a:p>
            <a:endParaRPr lang="en-US" dirty="0"/>
          </a:p>
          <a:p>
            <a:r>
              <a:rPr lang="en-US" dirty="0"/>
              <a:t>Click</a:t>
            </a:r>
          </a:p>
          <a:p>
            <a:endParaRPr lang="en-US" dirty="0"/>
          </a:p>
          <a:p>
            <a:r>
              <a:rPr lang="en-US" dirty="0" err="1"/>
              <a:t>Dafny</a:t>
            </a:r>
            <a:r>
              <a:rPr lang="en-US" dirty="0"/>
              <a:t> never actually looks at the implementations for the method calls in its reasoning. </a:t>
            </a:r>
          </a:p>
          <a:p>
            <a:r>
              <a:rPr lang="en-US" dirty="0"/>
              <a:t>It replaces the methods with their contracts and only reasons about that abstraction.</a:t>
            </a:r>
          </a:p>
          <a:p>
            <a:r>
              <a:rPr lang="en-US" dirty="0"/>
              <a:t>So </a:t>
            </a:r>
            <a:r>
              <a:rPr lang="en-US" dirty="0" err="1"/>
              <a:t>Dafny</a:t>
            </a:r>
            <a:r>
              <a:rPr lang="en-US" dirty="0"/>
              <a:t> only knows about what is in the contract in the proof.</a:t>
            </a:r>
          </a:p>
          <a:p>
            <a:r>
              <a:rPr lang="en-US" dirty="0"/>
              <a:t>That is true about the method currently being verified and the abstractions for the method calls used in the verification.</a:t>
            </a:r>
          </a:p>
          <a:p>
            <a:endParaRPr lang="en-US" dirty="0"/>
          </a:p>
          <a:p>
            <a:r>
              <a:rPr lang="en-US" dirty="0"/>
              <a:t>If the contracts are junk, then so are the proof results.</a:t>
            </a:r>
          </a:p>
          <a:p>
            <a:r>
              <a:rPr lang="en-US" dirty="0"/>
              <a:t>And if it isn’t mentioned in the contracts, then it didn’t happen and doesn’t matter.</a:t>
            </a:r>
          </a:p>
          <a:p>
            <a:r>
              <a:rPr lang="en-US" dirty="0"/>
              <a:t>Let’s look at an example system to better understand the abstraction.</a:t>
            </a:r>
          </a:p>
        </p:txBody>
      </p:sp>
      <p:sp>
        <p:nvSpPr>
          <p:cNvPr id="4" name="Slide Number Placeholder 3"/>
          <p:cNvSpPr>
            <a:spLocks noGrp="1"/>
          </p:cNvSpPr>
          <p:nvPr>
            <p:ph type="sldNum" sz="quarter" idx="5"/>
          </p:nvPr>
        </p:nvSpPr>
        <p:spPr/>
        <p:txBody>
          <a:bodyPr/>
          <a:lstStyle/>
          <a:p>
            <a:fld id="{B3D2BF4F-E3AF-5248-96A3-2078013EDC44}" type="slidenum">
              <a:rPr lang="en-US" smtClean="0"/>
              <a:t>6</a:t>
            </a:fld>
            <a:endParaRPr lang="en-US"/>
          </a:p>
        </p:txBody>
      </p:sp>
    </p:spTree>
    <p:extLst>
      <p:ext uri="{BB962C8B-B14F-4D97-AF65-F5344CB8AC3E}">
        <p14:creationId xmlns:p14="http://schemas.microsoft.com/office/powerpoint/2010/main" val="2496482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Tokeener</a:t>
            </a:r>
            <a:r>
              <a:rPr lang="en-US" dirty="0"/>
              <a:t> is what I call a ”classical” example trusted systems.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Enrolment Station is used to issue a token to an approved user.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Tokeneer</a:t>
            </a:r>
            <a:r>
              <a:rPr lang="en-US" dirty="0"/>
              <a:t> ID Station (TIS) is a stand-alone “trusted” entity responsible for performing biometric verification of the user. To perform this task it makes use of the biometric information in the I&amp;A Certificate on the user’s token and a fingerprint scan read from the user. If a successful identification is made then, assuming the user has sufficient clearance (held on the Privilege certificate), the TIS adds a signed </a:t>
            </a:r>
            <a:r>
              <a:rPr lang="en-US" dirty="0" err="1"/>
              <a:t>Authorisation</a:t>
            </a:r>
            <a:r>
              <a:rPr lang="en-US" dirty="0"/>
              <a:t> Certificate to the user’s token and releases the lock on the enclave door to allow the user access to the enclave. </a:t>
            </a:r>
          </a:p>
          <a:p>
            <a:endParaRPr lang="en-US" dirty="0"/>
          </a:p>
          <a:p>
            <a:r>
              <a:rPr lang="en-US" dirty="0"/>
              <a:t>Let’s assume that an existing implementation is in place for everything but the ID station.</a:t>
            </a:r>
          </a:p>
          <a:p>
            <a:r>
              <a:rPr lang="en-US" dirty="0"/>
              <a:t>The goal is to model the ID Station is </a:t>
            </a:r>
            <a:r>
              <a:rPr lang="en-US" dirty="0" err="1"/>
              <a:t>Dafny</a:t>
            </a:r>
            <a:r>
              <a:rPr lang="en-US" dirty="0"/>
              <a:t> and prove that its implementation and contract agree and represent the intended behavior.</a:t>
            </a:r>
          </a:p>
          <a:p>
            <a:r>
              <a:rPr lang="en-US" dirty="0"/>
              <a:t>After the proof, </a:t>
            </a:r>
            <a:r>
              <a:rPr lang="en-US" dirty="0" err="1"/>
              <a:t>Dafny</a:t>
            </a:r>
            <a:r>
              <a:rPr lang="en-US" dirty="0"/>
              <a:t> can then cross-compile the implementation from the model.</a:t>
            </a:r>
          </a:p>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7</a:t>
            </a:fld>
            <a:endParaRPr lang="en-US"/>
          </a:p>
        </p:txBody>
      </p:sp>
    </p:spTree>
    <p:extLst>
      <p:ext uri="{BB962C8B-B14F-4D97-AF65-F5344CB8AC3E}">
        <p14:creationId xmlns:p14="http://schemas.microsoft.com/office/powerpoint/2010/main" val="2668593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task is to create the environment types for the model in </a:t>
            </a:r>
            <a:r>
              <a:rPr lang="en-US" dirty="0" err="1"/>
              <a:t>Dafny</a:t>
            </a:r>
            <a:r>
              <a:rPr lang="en-US" dirty="0"/>
              <a:t>.</a:t>
            </a:r>
          </a:p>
          <a:p>
            <a:r>
              <a:rPr lang="en-US" dirty="0"/>
              <a:t>These are the inputs.</a:t>
            </a:r>
          </a:p>
          <a:p>
            <a:r>
              <a:rPr lang="en-US" dirty="0"/>
              <a:t>For this example, that is an fingerprint, security clearance level, and the actual token.</a:t>
            </a:r>
          </a:p>
          <a:p>
            <a:r>
              <a:rPr lang="en-US" dirty="0"/>
              <a:t>They are all marked extern because they do _not_ have corresponding </a:t>
            </a:r>
            <a:r>
              <a:rPr lang="en-US" dirty="0" err="1"/>
              <a:t>dafny</a:t>
            </a:r>
            <a:r>
              <a:rPr lang="en-US" dirty="0"/>
              <a:t> implementations.</a:t>
            </a:r>
          </a:p>
          <a:p>
            <a:r>
              <a:rPr lang="en-US" dirty="0"/>
              <a:t>All that is defined here are the interfaces.</a:t>
            </a:r>
          </a:p>
          <a:p>
            <a:r>
              <a:rPr lang="en-US" dirty="0"/>
              <a:t>The behavior is left unconstrained because the goal is to verify the ID station under the weakest, or least, input constraints possible.</a:t>
            </a:r>
          </a:p>
          <a:p>
            <a:r>
              <a:rPr lang="en-US" dirty="0"/>
              <a:t>So for this example, the weakest set of constraints is “none at all”.</a:t>
            </a:r>
          </a:p>
          <a:p>
            <a:r>
              <a:rPr lang="en-US" dirty="0"/>
              <a:t>Any proof on the ID station assumes these inputs can return anything of the indicated type.</a:t>
            </a:r>
          </a:p>
          <a:p>
            <a:endParaRPr lang="en-US" dirty="0"/>
          </a:p>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8</a:t>
            </a:fld>
            <a:endParaRPr lang="en-US"/>
          </a:p>
        </p:txBody>
      </p:sp>
    </p:spTree>
    <p:extLst>
      <p:ext uri="{BB962C8B-B14F-4D97-AF65-F5344CB8AC3E}">
        <p14:creationId xmlns:p14="http://schemas.microsoft.com/office/powerpoint/2010/main" val="2828415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model for he id station.</a:t>
            </a:r>
          </a:p>
          <a:p>
            <a:endParaRPr lang="en-US" dirty="0"/>
          </a:p>
          <a:p>
            <a:r>
              <a:rPr lang="en-US" dirty="0"/>
              <a:t>Click</a:t>
            </a:r>
          </a:p>
          <a:p>
            <a:endParaRPr lang="en-US" dirty="0"/>
          </a:p>
          <a:p>
            <a:r>
              <a:rPr lang="en-US" dirty="0"/>
              <a:t>It defines its object state which represents additional input to its interface.</a:t>
            </a:r>
          </a:p>
          <a:p>
            <a:r>
              <a:rPr lang="en-US" dirty="0"/>
              <a:t>The alarm represents a token not matching a fingerprint and is persistent.</a:t>
            </a:r>
          </a:p>
          <a:p>
            <a:r>
              <a:rPr lang="en-US" dirty="0"/>
              <a:t>The level defines what security clearance must be met or exceeded to access the facility.</a:t>
            </a:r>
          </a:p>
          <a:p>
            <a:endParaRPr lang="en-US" dirty="0"/>
          </a:p>
          <a:p>
            <a:r>
              <a:rPr lang="en-US" dirty="0"/>
              <a:t>Click</a:t>
            </a:r>
          </a:p>
          <a:p>
            <a:endParaRPr lang="en-US" dirty="0"/>
          </a:p>
          <a:p>
            <a:r>
              <a:rPr lang="en-US" dirty="0"/>
              <a:t>The full interface is not shown for space. </a:t>
            </a:r>
          </a:p>
          <a:p>
            <a:r>
              <a:rPr lang="en-US" dirty="0"/>
              <a:t>But here is an internal version of the main </a:t>
            </a:r>
            <a:r>
              <a:rPr lang="en-US" dirty="0" err="1"/>
              <a:t>hasAccess</a:t>
            </a:r>
            <a:r>
              <a:rPr lang="en-US" dirty="0"/>
              <a:t> public method.</a:t>
            </a:r>
          </a:p>
          <a:p>
            <a:r>
              <a:rPr lang="en-US" dirty="0"/>
              <a:t>It’s internal because it makes assumptions about the object state before the call: the alarm cannot be sounding.</a:t>
            </a:r>
          </a:p>
          <a:p>
            <a:r>
              <a:rPr lang="en-US" dirty="0"/>
              <a:t>As the ID station exists in an environment outside </a:t>
            </a:r>
            <a:r>
              <a:rPr lang="en-US" dirty="0" err="1"/>
              <a:t>Dafny’s</a:t>
            </a:r>
            <a:r>
              <a:rPr lang="en-US" dirty="0"/>
              <a:t> prevue, the external facing method will guarantee the requirement before calling the internal method.</a:t>
            </a:r>
          </a:p>
          <a:p>
            <a:r>
              <a:rPr lang="en-US" dirty="0"/>
              <a:t>That will be shown shortly.</a:t>
            </a:r>
          </a:p>
          <a:p>
            <a:r>
              <a:rPr lang="en-US" dirty="0"/>
              <a:t>For now, the value of the alarm is given solely by whether or not the scanned fingerprint matches that on the physical token.</a:t>
            </a:r>
          </a:p>
          <a:p>
            <a:r>
              <a:rPr lang="en-US" dirty="0"/>
              <a:t>After that, access is granted if the alarm is not sounding and the token’s clearance level is sufficient to access the facility.</a:t>
            </a:r>
          </a:p>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9</a:t>
            </a:fld>
            <a:endParaRPr lang="en-US"/>
          </a:p>
        </p:txBody>
      </p:sp>
    </p:spTree>
    <p:extLst>
      <p:ext uri="{BB962C8B-B14F-4D97-AF65-F5344CB8AC3E}">
        <p14:creationId xmlns:p14="http://schemas.microsoft.com/office/powerpoint/2010/main" val="1438821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BF8462-23E8-B141-BC62-E6111B3590BE}" type="datetimeFigureOut">
              <a:rPr lang="en-US" smtClean="0"/>
              <a:t>4/26/22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1510667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BF8462-23E8-B141-BC62-E6111B3590BE}" type="datetimeFigureOut">
              <a:rPr lang="en-US" smtClean="0"/>
              <a:t>4/26/22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1800808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BF8462-23E8-B141-BC62-E6111B3590BE}" type="datetimeFigureOut">
              <a:rPr lang="en-US" smtClean="0"/>
              <a:t>4/26/22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2253740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BF8462-23E8-B141-BC62-E6111B3590BE}" type="datetimeFigureOut">
              <a:rPr lang="en-US" smtClean="0"/>
              <a:t>4/26/22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2884788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BF8462-23E8-B141-BC62-E6111B3590BE}" type="datetimeFigureOut">
              <a:rPr lang="en-US" smtClean="0"/>
              <a:t>4/26/22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600534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5BF8462-23E8-B141-BC62-E6111B3590BE}" type="datetimeFigureOut">
              <a:rPr lang="en-US" smtClean="0"/>
              <a:t>4/26/22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3129454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BF8462-23E8-B141-BC62-E6111B3590BE}" type="datetimeFigureOut">
              <a:rPr lang="en-US" smtClean="0"/>
              <a:t>4/26/22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1606486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BF8462-23E8-B141-BC62-E6111B3590BE}" type="datetimeFigureOut">
              <a:rPr lang="en-US" smtClean="0"/>
              <a:t>4/26/22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1088381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BF8462-23E8-B141-BC62-E6111B3590BE}" type="datetimeFigureOut">
              <a:rPr lang="en-US" smtClean="0"/>
              <a:t>4/26/22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3569498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F8462-23E8-B141-BC62-E6111B3590BE}" type="datetimeFigureOut">
              <a:rPr lang="en-US" smtClean="0"/>
              <a:t>4/26/22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5952747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F8462-23E8-B141-BC62-E6111B3590BE}" type="datetimeFigureOut">
              <a:rPr lang="en-US" smtClean="0"/>
              <a:t>4/26/22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4269542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BF8462-23E8-B141-BC62-E6111B3590BE}" type="datetimeFigureOut">
              <a:rPr lang="en-US" smtClean="0"/>
              <a:t>4/26/22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74E259-862A-784F-821C-8F464CF2C04B}" type="slidenum">
              <a:rPr lang="en-US" smtClean="0"/>
              <a:t>‹#›</a:t>
            </a:fld>
            <a:endParaRPr lang="en-US"/>
          </a:p>
        </p:txBody>
      </p:sp>
    </p:spTree>
    <p:extLst>
      <p:ext uri="{BB962C8B-B14F-4D97-AF65-F5344CB8AC3E}">
        <p14:creationId xmlns:p14="http://schemas.microsoft.com/office/powerpoint/2010/main" val="251658286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70FBD-B02C-7246-868B-F943DF4B4B21}"/>
              </a:ext>
            </a:extLst>
          </p:cNvPr>
          <p:cNvSpPr>
            <a:spLocks noGrp="1"/>
          </p:cNvSpPr>
          <p:nvPr>
            <p:ph type="ctrTitle"/>
          </p:nvPr>
        </p:nvSpPr>
        <p:spPr/>
        <p:txBody>
          <a:bodyPr/>
          <a:lstStyle/>
          <a:p>
            <a:r>
              <a:rPr lang="en-US" dirty="0"/>
              <a:t>Gradual Verification with </a:t>
            </a:r>
            <a:r>
              <a:rPr lang="en-US" dirty="0" err="1"/>
              <a:t>Dafny</a:t>
            </a:r>
            <a:endParaRPr lang="en-US" dirty="0"/>
          </a:p>
        </p:txBody>
      </p:sp>
      <p:sp>
        <p:nvSpPr>
          <p:cNvPr id="6" name="TextBox 5">
            <a:extLst>
              <a:ext uri="{FF2B5EF4-FFF2-40B4-BE49-F238E27FC236}">
                <a16:creationId xmlns:a16="http://schemas.microsoft.com/office/drawing/2014/main" id="{5C17714A-C563-204B-8179-EB70A45D5910}"/>
              </a:ext>
            </a:extLst>
          </p:cNvPr>
          <p:cNvSpPr txBox="1"/>
          <p:nvPr/>
        </p:nvSpPr>
        <p:spPr>
          <a:xfrm>
            <a:off x="783554" y="4047348"/>
            <a:ext cx="5982472" cy="1200329"/>
          </a:xfrm>
          <a:prstGeom prst="rect">
            <a:avLst/>
          </a:prstGeom>
          <a:noFill/>
        </p:spPr>
        <p:txBody>
          <a:bodyPr wrap="none" rtlCol="0">
            <a:spAutoFit/>
          </a:bodyPr>
          <a:lstStyle/>
          <a:p>
            <a:pPr algn="ctr"/>
            <a:r>
              <a:rPr lang="en-US" sz="2400" dirty="0"/>
              <a:t>Eric Mercer*, Tyler Dean, and Cassidy </a:t>
            </a:r>
            <a:r>
              <a:rPr lang="en-US" sz="2400" dirty="0" err="1"/>
              <a:t>Waldrip</a:t>
            </a:r>
            <a:r>
              <a:rPr lang="en-US" sz="2400" dirty="0"/>
              <a:t> </a:t>
            </a:r>
          </a:p>
          <a:p>
            <a:pPr algn="ctr"/>
            <a:r>
              <a:rPr lang="en-US" sz="2400" i="1" dirty="0"/>
              <a:t>Brigham Young University</a:t>
            </a:r>
          </a:p>
          <a:p>
            <a:pPr algn="ctr"/>
            <a:r>
              <a:rPr lang="en-US" sz="2400" dirty="0"/>
              <a:t>Provo UT, USA</a:t>
            </a:r>
          </a:p>
        </p:txBody>
      </p:sp>
      <p:sp>
        <p:nvSpPr>
          <p:cNvPr id="7" name="TextBox 6">
            <a:extLst>
              <a:ext uri="{FF2B5EF4-FFF2-40B4-BE49-F238E27FC236}">
                <a16:creationId xmlns:a16="http://schemas.microsoft.com/office/drawing/2014/main" id="{1B9F488D-2DFB-A048-B37B-CE14CDEA1E6B}"/>
              </a:ext>
            </a:extLst>
          </p:cNvPr>
          <p:cNvSpPr txBox="1"/>
          <p:nvPr/>
        </p:nvSpPr>
        <p:spPr>
          <a:xfrm>
            <a:off x="7376144" y="4041682"/>
            <a:ext cx="3837525" cy="1200329"/>
          </a:xfrm>
          <a:prstGeom prst="rect">
            <a:avLst/>
          </a:prstGeom>
          <a:noFill/>
        </p:spPr>
        <p:txBody>
          <a:bodyPr wrap="none" rtlCol="0">
            <a:spAutoFit/>
          </a:bodyPr>
          <a:lstStyle/>
          <a:p>
            <a:pPr algn="ctr"/>
            <a:r>
              <a:rPr lang="en-US" sz="2400" dirty="0"/>
              <a:t>Sasha </a:t>
            </a:r>
            <a:r>
              <a:rPr lang="en-US" sz="2400" dirty="0" err="1"/>
              <a:t>Fedchin</a:t>
            </a:r>
            <a:r>
              <a:rPr lang="en-US" sz="2400" dirty="0"/>
              <a:t> and Jeff Foster</a:t>
            </a:r>
          </a:p>
          <a:p>
            <a:pPr algn="ctr"/>
            <a:r>
              <a:rPr lang="en-US" sz="2400" i="1" dirty="0"/>
              <a:t>Tufts University</a:t>
            </a:r>
          </a:p>
          <a:p>
            <a:pPr algn="ctr"/>
            <a:r>
              <a:rPr lang="en-US" sz="2400" dirty="0"/>
              <a:t>Medford MA, USA</a:t>
            </a:r>
          </a:p>
        </p:txBody>
      </p:sp>
      <p:sp>
        <p:nvSpPr>
          <p:cNvPr id="8" name="TextBox 7">
            <a:extLst>
              <a:ext uri="{FF2B5EF4-FFF2-40B4-BE49-F238E27FC236}">
                <a16:creationId xmlns:a16="http://schemas.microsoft.com/office/drawing/2014/main" id="{C9FEC967-2B80-8A45-8E56-E71D55454542}"/>
              </a:ext>
            </a:extLst>
          </p:cNvPr>
          <p:cNvSpPr txBox="1"/>
          <p:nvPr/>
        </p:nvSpPr>
        <p:spPr>
          <a:xfrm>
            <a:off x="3774790" y="5735637"/>
            <a:ext cx="4911281" cy="830997"/>
          </a:xfrm>
          <a:prstGeom prst="rect">
            <a:avLst/>
          </a:prstGeom>
          <a:noFill/>
        </p:spPr>
        <p:txBody>
          <a:bodyPr wrap="none" rtlCol="0">
            <a:spAutoFit/>
          </a:bodyPr>
          <a:lstStyle/>
          <a:p>
            <a:pPr algn="ctr"/>
            <a:r>
              <a:rPr lang="en-US" sz="2400" dirty="0" err="1"/>
              <a:t>Zvonimir</a:t>
            </a:r>
            <a:r>
              <a:rPr lang="en-US" sz="2400" dirty="0"/>
              <a:t> </a:t>
            </a:r>
            <a:r>
              <a:rPr lang="en-US" sz="2400" dirty="0" err="1"/>
              <a:t>Rakamaric</a:t>
            </a:r>
            <a:r>
              <a:rPr lang="en-US" sz="2400" dirty="0"/>
              <a:t> and Robin </a:t>
            </a:r>
            <a:r>
              <a:rPr lang="en-US" sz="2400" dirty="0" err="1"/>
              <a:t>Salkeld</a:t>
            </a:r>
            <a:endParaRPr lang="en-US" sz="2400" dirty="0"/>
          </a:p>
          <a:p>
            <a:pPr algn="ctr"/>
            <a:r>
              <a:rPr lang="en-US" sz="2400" i="1" dirty="0"/>
              <a:t>Amazon Web Services</a:t>
            </a:r>
            <a:endParaRPr lang="en-US" sz="2400" dirty="0"/>
          </a:p>
        </p:txBody>
      </p:sp>
      <p:pic>
        <p:nvPicPr>
          <p:cNvPr id="9" name="Picture 8">
            <a:extLst>
              <a:ext uri="{FF2B5EF4-FFF2-40B4-BE49-F238E27FC236}">
                <a16:creationId xmlns:a16="http://schemas.microsoft.com/office/drawing/2014/main" id="{96A23B60-0C5D-6A4A-AB90-747A66FC86C2}"/>
              </a:ext>
            </a:extLst>
          </p:cNvPr>
          <p:cNvPicPr>
            <a:picLocks noChangeAspect="1"/>
          </p:cNvPicPr>
          <p:nvPr/>
        </p:nvPicPr>
        <p:blipFill>
          <a:blip r:embed="rId3"/>
          <a:stretch>
            <a:fillRect/>
          </a:stretch>
        </p:blipFill>
        <p:spPr>
          <a:xfrm>
            <a:off x="11555470" y="6160234"/>
            <a:ext cx="406400" cy="406400"/>
          </a:xfrm>
          <a:prstGeom prst="rect">
            <a:avLst/>
          </a:prstGeom>
        </p:spPr>
      </p:pic>
    </p:spTree>
    <p:extLst>
      <p:ext uri="{BB962C8B-B14F-4D97-AF65-F5344CB8AC3E}">
        <p14:creationId xmlns:p14="http://schemas.microsoft.com/office/powerpoint/2010/main" val="4007698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0975CF-A5F2-1D48-AF96-5E1B693064F1}"/>
              </a:ext>
            </a:extLst>
          </p:cNvPr>
          <p:cNvSpPr/>
          <p:nvPr/>
        </p:nvSpPr>
        <p:spPr>
          <a:xfrm>
            <a:off x="1563757" y="2070726"/>
            <a:ext cx="10038522" cy="3046988"/>
          </a:xfrm>
          <a:prstGeom prst="rect">
            <a:avLst/>
          </a:prstGeom>
        </p:spPr>
        <p:txBody>
          <a:bodyPr wrap="square">
            <a:spAutoFit/>
          </a:bodyPr>
          <a:lstStyle/>
          <a:p>
            <a:r>
              <a:rPr lang="en-US" sz="2400" dirty="0">
                <a:solidFill>
                  <a:srgbClr val="C586C0"/>
                </a:solidFill>
                <a:latin typeface="Menlo" panose="020B0609030804020204" pitchFamily="49" charset="0"/>
              </a:rPr>
              <a:t>var</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doesCertify</a:t>
            </a:r>
            <a:r>
              <a:rPr lang="en-US" sz="2400" dirty="0">
                <a:solidFill>
                  <a:srgbClr val="D4D4D4"/>
                </a:solidFill>
                <a:latin typeface="Menlo" panose="020B0609030804020204" pitchFamily="49" charset="0"/>
              </a:rPr>
              <a:t>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 := </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doesCertify</a:t>
            </a:r>
            <a:r>
              <a:rPr lang="en-US" sz="2400" dirty="0">
                <a:solidFill>
                  <a:srgbClr val="D4D4D4"/>
                </a:solidFill>
                <a:latin typeface="Menlo" panose="020B0609030804020204" pitchFamily="49" charset="0"/>
              </a:rPr>
              <a:t>(fingerprint);</a:t>
            </a:r>
          </a:p>
          <a:p>
            <a:r>
              <a:rPr lang="en-US" sz="2400" dirty="0">
                <a:solidFill>
                  <a:srgbClr val="C586C0"/>
                </a:solidFill>
                <a:latin typeface="Menlo" panose="020B0609030804020204" pitchFamily="49" charset="0"/>
              </a:rPr>
              <a:t>if</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doesCertify</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tokenLevel</a:t>
            </a:r>
            <a:r>
              <a:rPr lang="en-US" sz="2400" dirty="0">
                <a:solidFill>
                  <a:srgbClr val="D4D4D4"/>
                </a:solidFill>
                <a:latin typeface="Menlo" panose="020B0609030804020204" pitchFamily="49" charset="0"/>
              </a:rPr>
              <a:t> : </a:t>
            </a:r>
            <a:r>
              <a:rPr lang="en-US" sz="2400" dirty="0" err="1">
                <a:solidFill>
                  <a:srgbClr val="569CD6"/>
                </a:solidFill>
                <a:latin typeface="Menlo" panose="020B0609030804020204" pitchFamily="49" charset="0"/>
              </a:rPr>
              <a:t>SecurityClearance</a:t>
            </a:r>
            <a:r>
              <a:rPr lang="en-US" sz="2400" dirty="0">
                <a:solidFill>
                  <a:srgbClr val="D4D4D4"/>
                </a:solidFill>
                <a:latin typeface="Menlo" panose="020B0609030804020204" pitchFamily="49" charset="0"/>
              </a:rPr>
              <a:t> := </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getLevel</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r>
              <a:rPr lang="en-US" sz="2400" dirty="0" err="1">
                <a:solidFill>
                  <a:srgbClr val="D4D4D4"/>
                </a:solidFill>
                <a:latin typeface="Menlo" panose="020B0609030804020204" pitchFamily="49" charset="0"/>
              </a:rPr>
              <a:t>level.</a:t>
            </a:r>
            <a:r>
              <a:rPr lang="en-US" sz="2400" dirty="0" err="1">
                <a:solidFill>
                  <a:srgbClr val="DCDCAA"/>
                </a:solidFill>
                <a:latin typeface="Menlo" panose="020B0609030804020204" pitchFamily="49" charset="0"/>
              </a:rPr>
              <a:t>isCleared</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tokenLevel</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else</a:t>
            </a:r>
            <a:r>
              <a:rPr lang="en-US" sz="2400" dirty="0">
                <a:solidFill>
                  <a:srgbClr val="D4D4D4"/>
                </a:solidFill>
                <a:latin typeface="Menlo" panose="020B0609030804020204" pitchFamily="49" charset="0"/>
              </a:rPr>
              <a:t> {</a:t>
            </a:r>
          </a:p>
          <a:p>
            <a:r>
              <a:rPr lang="en-US" sz="2400" dirty="0">
                <a:solidFill>
                  <a:srgbClr val="D4D4D4"/>
                </a:solidFill>
                <a:latin typeface="Menlo" panose="020B0609030804020204" pitchFamily="49" charset="0"/>
              </a:rPr>
              <a:t>  alarm := </a:t>
            </a:r>
            <a:r>
              <a:rPr lang="en-US" sz="2400" dirty="0">
                <a:solidFill>
                  <a:srgbClr val="C586C0"/>
                </a:solidFill>
                <a:latin typeface="Menlo" panose="020B0609030804020204" pitchFamily="49" charset="0"/>
              </a:rPr>
              <a:t>true</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r>
              <a:rPr lang="en-US" sz="2400" dirty="0">
                <a:solidFill>
                  <a:srgbClr val="C586C0"/>
                </a:solidFill>
                <a:latin typeface="Menlo" panose="020B0609030804020204" pitchFamily="49" charset="0"/>
              </a:rPr>
              <a:t>false</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a:t>
            </a:r>
            <a:endParaRPr lang="en-US" sz="2400" b="0" dirty="0">
              <a:solidFill>
                <a:srgbClr val="D4D4D4"/>
              </a:solidFill>
              <a:effectLst/>
              <a:latin typeface="Menlo" panose="020B0609030804020204" pitchFamily="49" charset="0"/>
            </a:endParaRPr>
          </a:p>
        </p:txBody>
      </p:sp>
      <p:sp>
        <p:nvSpPr>
          <p:cNvPr id="3" name="Title 2">
            <a:extLst>
              <a:ext uri="{FF2B5EF4-FFF2-40B4-BE49-F238E27FC236}">
                <a16:creationId xmlns:a16="http://schemas.microsoft.com/office/drawing/2014/main" id="{088DE0E0-1F7D-7E41-98EC-897624BC124E}"/>
              </a:ext>
            </a:extLst>
          </p:cNvPr>
          <p:cNvSpPr>
            <a:spLocks noGrp="1"/>
          </p:cNvSpPr>
          <p:nvPr>
            <p:ph type="title"/>
          </p:nvPr>
        </p:nvSpPr>
        <p:spPr/>
        <p:txBody>
          <a:bodyPr/>
          <a:lstStyle/>
          <a:p>
            <a:r>
              <a:rPr lang="en-US" dirty="0"/>
              <a:t>Implementation</a:t>
            </a:r>
          </a:p>
        </p:txBody>
      </p:sp>
    </p:spTree>
    <p:extLst>
      <p:ext uri="{BB962C8B-B14F-4D97-AF65-F5344CB8AC3E}">
        <p14:creationId xmlns:p14="http://schemas.microsoft.com/office/powerpoint/2010/main" val="1796635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34A8D-53CA-BC43-9C8F-3060ECEEE594}"/>
              </a:ext>
            </a:extLst>
          </p:cNvPr>
          <p:cNvSpPr>
            <a:spLocks noGrp="1"/>
          </p:cNvSpPr>
          <p:nvPr>
            <p:ph type="title"/>
          </p:nvPr>
        </p:nvSpPr>
        <p:spPr/>
        <p:txBody>
          <a:bodyPr/>
          <a:lstStyle/>
          <a:p>
            <a:r>
              <a:rPr lang="en-US" dirty="0"/>
              <a:t>Top-level Interface</a:t>
            </a:r>
          </a:p>
        </p:txBody>
      </p:sp>
      <p:sp>
        <p:nvSpPr>
          <p:cNvPr id="3" name="Rectangle 2">
            <a:extLst>
              <a:ext uri="{FF2B5EF4-FFF2-40B4-BE49-F238E27FC236}">
                <a16:creationId xmlns:a16="http://schemas.microsoft.com/office/drawing/2014/main" id="{6D3D10A3-8061-7041-9267-9AAE57E967A4}"/>
              </a:ext>
            </a:extLst>
          </p:cNvPr>
          <p:cNvSpPr/>
          <p:nvPr/>
        </p:nvSpPr>
        <p:spPr>
          <a:xfrm>
            <a:off x="781879" y="1389539"/>
            <a:ext cx="10899912" cy="4154984"/>
          </a:xfrm>
          <a:prstGeom prst="rect">
            <a:avLst/>
          </a:prstGeom>
        </p:spPr>
        <p:txBody>
          <a:bodyPr wrap="square">
            <a:spAutoFit/>
          </a:bodyPr>
          <a:lstStyle/>
          <a:p>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hasAccess</a:t>
            </a:r>
            <a:r>
              <a:rPr lang="en-US" sz="2400" dirty="0">
                <a:solidFill>
                  <a:srgbClr val="D4D4D4"/>
                </a:solidFill>
                <a:latin typeface="Menlo" panose="020B0609030804020204" pitchFamily="49" charset="0"/>
              </a:rPr>
              <a:t>(t : </a:t>
            </a:r>
            <a:r>
              <a:rPr lang="en-US" sz="2400" dirty="0">
                <a:solidFill>
                  <a:srgbClr val="569CD6"/>
                </a:solidFill>
                <a:latin typeface="Menlo" panose="020B0609030804020204" pitchFamily="49" charset="0"/>
              </a:rPr>
              <a:t>Token</a:t>
            </a:r>
            <a:r>
              <a:rPr lang="en-US" sz="2400" dirty="0">
                <a:solidFill>
                  <a:srgbClr val="D4D4D4"/>
                </a:solidFill>
                <a:latin typeface="Menlo" panose="020B0609030804020204" pitchFamily="49" charset="0"/>
              </a:rPr>
              <a:t>, fingerprint : </a:t>
            </a:r>
            <a:r>
              <a:rPr lang="en-US" sz="2400" dirty="0">
                <a:solidFill>
                  <a:srgbClr val="569CD6"/>
                </a:solidFill>
                <a:latin typeface="Menlo" panose="020B0609030804020204" pitchFamily="49" charset="0"/>
              </a:rPr>
              <a:t>Fingerprint</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returns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modifies</a:t>
            </a:r>
            <a:r>
              <a:rPr lang="en-US" sz="2400" dirty="0">
                <a:solidFill>
                  <a:srgbClr val="D4D4D4"/>
                </a:solidFill>
                <a:latin typeface="Menlo" panose="020B0609030804020204" pitchFamily="49" charset="0"/>
              </a:rPr>
              <a:t> </a:t>
            </a:r>
            <a:r>
              <a:rPr lang="en-US" sz="2400" dirty="0" err="1">
                <a:solidFill>
                  <a:srgbClr val="569CD6"/>
                </a:solidFill>
                <a:latin typeface="Menlo" panose="020B0609030804020204" pitchFamily="49" charset="0"/>
              </a:rPr>
              <a:t>this</a:t>
            </a:r>
            <a:r>
              <a:rPr lang="en-US" sz="2400" dirty="0" err="1">
                <a:solidFill>
                  <a:srgbClr val="D4D4D4"/>
                </a:solidFill>
                <a:latin typeface="Menlo" panose="020B0609030804020204" pitchFamily="49" charset="0"/>
              </a:rPr>
              <a:t>`alarm</a:t>
            </a:r>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alarm == (alarm || !</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doesCertify</a:t>
            </a:r>
            <a:r>
              <a:rPr lang="en-US" sz="2400" dirty="0">
                <a:solidFill>
                  <a:srgbClr val="D4D4D4"/>
                </a:solidFill>
                <a:latin typeface="Menlo" panose="020B0609030804020204" pitchFamily="49" charset="0"/>
              </a:rPr>
              <a:t>(fingerprint))</a:t>
            </a: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p>
          <a:p>
            <a:r>
              <a:rPr lang="en-US" sz="2400" dirty="0">
                <a:solidFill>
                  <a:srgbClr val="D4D4D4"/>
                </a:solidFill>
                <a:latin typeface="Menlo" panose="020B0609030804020204" pitchFamily="49" charset="0"/>
              </a:rPr>
              <a:t>    (!alarm &amp;&amp; </a:t>
            </a:r>
            <a:r>
              <a:rPr lang="en-US" sz="2400" dirty="0" err="1">
                <a:solidFill>
                  <a:srgbClr val="D4D4D4"/>
                </a:solidFill>
                <a:latin typeface="Menlo" panose="020B0609030804020204" pitchFamily="49" charset="0"/>
              </a:rPr>
              <a:t>level.</a:t>
            </a:r>
            <a:r>
              <a:rPr lang="en-US" sz="2400" dirty="0" err="1">
                <a:solidFill>
                  <a:srgbClr val="DCDCAA"/>
                </a:solidFill>
                <a:latin typeface="Menlo" panose="020B0609030804020204" pitchFamily="49" charset="0"/>
              </a:rPr>
              <a:t>isCleared</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getLevel</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expect</a:t>
            </a:r>
            <a:r>
              <a:rPr lang="en-US" sz="2400" dirty="0">
                <a:solidFill>
                  <a:srgbClr val="D4D4D4"/>
                </a:solidFill>
                <a:latin typeface="Menlo" panose="020B0609030804020204" pitchFamily="49" charset="0"/>
              </a:rPr>
              <a:t> !</a:t>
            </a:r>
            <a:r>
              <a:rPr lang="en-US" sz="2400" dirty="0" err="1">
                <a:solidFill>
                  <a:srgbClr val="569CD6"/>
                </a:solidFill>
                <a:latin typeface="Menlo" panose="020B0609030804020204" pitchFamily="49" charset="0"/>
              </a:rPr>
              <a:t>this</a:t>
            </a:r>
            <a:r>
              <a:rPr lang="en-US" sz="2400" dirty="0" err="1">
                <a:solidFill>
                  <a:srgbClr val="D4D4D4"/>
                </a:solidFill>
                <a:latin typeface="Menlo" panose="020B0609030804020204" pitchFamily="49" charset="0"/>
              </a:rPr>
              <a:t>.alarm</a:t>
            </a:r>
            <a:r>
              <a:rPr lang="en-US" sz="2400" dirty="0">
                <a:solidFill>
                  <a:srgbClr val="D4D4D4"/>
                </a:solidFill>
                <a:latin typeface="Menlo" panose="020B0609030804020204" pitchFamily="49" charset="0"/>
              </a:rPr>
              <a:t>;</a:t>
            </a:r>
          </a:p>
          <a:p>
            <a:endParaRPr lang="en-US" sz="2400" dirty="0">
              <a:solidFill>
                <a:srgbClr val="D4D4D4"/>
              </a:solidFill>
              <a:latin typeface="Menlo" panose="020B0609030804020204" pitchFamily="49" charset="0"/>
            </a:endParaRP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r>
              <a:rPr lang="en-US" sz="2400" dirty="0" err="1">
                <a:solidFill>
                  <a:srgbClr val="DCDCAA"/>
                </a:solidFill>
                <a:latin typeface="Menlo" panose="020B0609030804020204" pitchFamily="49" charset="0"/>
              </a:rPr>
              <a:t>hasAccess</a:t>
            </a:r>
            <a:r>
              <a:rPr lang="en-US" sz="2400" dirty="0">
                <a:solidFill>
                  <a:srgbClr val="DCDCAA"/>
                </a:solidFill>
                <a:latin typeface="Menlo" panose="020B0609030804020204" pitchFamily="49" charset="0"/>
              </a:rPr>
              <a:t>_</a:t>
            </a:r>
            <a:r>
              <a:rPr lang="en-US" sz="2400" dirty="0">
                <a:solidFill>
                  <a:srgbClr val="D4D4D4"/>
                </a:solidFill>
                <a:latin typeface="Menlo" panose="020B0609030804020204" pitchFamily="49" charset="0"/>
              </a:rPr>
              <a:t>(t, fingerprint);</a:t>
            </a:r>
          </a:p>
          <a:p>
            <a:r>
              <a:rPr lang="en-US" sz="2400" dirty="0">
                <a:solidFill>
                  <a:srgbClr val="D4D4D4"/>
                </a:solidFill>
                <a:latin typeface="Menlo" panose="020B0609030804020204" pitchFamily="49" charset="0"/>
              </a:rPr>
              <a:t>}</a:t>
            </a:r>
            <a:endParaRPr lang="en-US" sz="2400" b="0" dirty="0">
              <a:solidFill>
                <a:srgbClr val="D4D4D4"/>
              </a:solidFill>
              <a:effectLst/>
              <a:latin typeface="Menlo" panose="020B0609030804020204" pitchFamily="49" charset="0"/>
            </a:endParaRPr>
          </a:p>
        </p:txBody>
      </p:sp>
      <p:grpSp>
        <p:nvGrpSpPr>
          <p:cNvPr id="4" name="Group 3">
            <a:extLst>
              <a:ext uri="{FF2B5EF4-FFF2-40B4-BE49-F238E27FC236}">
                <a16:creationId xmlns:a16="http://schemas.microsoft.com/office/drawing/2014/main" id="{DC9A0DB9-CA78-DD49-A971-E1F54CA3A3F5}"/>
              </a:ext>
            </a:extLst>
          </p:cNvPr>
          <p:cNvGrpSpPr/>
          <p:nvPr/>
        </p:nvGrpSpPr>
        <p:grpSpPr>
          <a:xfrm>
            <a:off x="0" y="2213115"/>
            <a:ext cx="1411357" cy="1391478"/>
            <a:chOff x="0" y="2213115"/>
            <a:chExt cx="1411357" cy="1391478"/>
          </a:xfrm>
        </p:grpSpPr>
        <p:sp>
          <p:nvSpPr>
            <p:cNvPr id="5" name="Left Brace 4">
              <a:extLst>
                <a:ext uri="{FF2B5EF4-FFF2-40B4-BE49-F238E27FC236}">
                  <a16:creationId xmlns:a16="http://schemas.microsoft.com/office/drawing/2014/main" id="{7815EB46-91BE-BF42-A2F2-F88EE5060C78}"/>
                </a:ext>
              </a:extLst>
            </p:cNvPr>
            <p:cNvSpPr/>
            <p:nvPr/>
          </p:nvSpPr>
          <p:spPr>
            <a:xfrm>
              <a:off x="967409" y="2213115"/>
              <a:ext cx="198782" cy="1391478"/>
            </a:xfrm>
            <a:prstGeom prst="leftBrace">
              <a:avLst/>
            </a:prstGeom>
            <a:ln w="381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152B4C23-3DBD-2944-8DDA-3D20FBA1487B}"/>
                </a:ext>
              </a:extLst>
            </p:cNvPr>
            <p:cNvSpPr txBox="1"/>
            <p:nvPr/>
          </p:nvSpPr>
          <p:spPr>
            <a:xfrm>
              <a:off x="0" y="2715102"/>
              <a:ext cx="1411357" cy="369332"/>
            </a:xfrm>
            <a:prstGeom prst="rect">
              <a:avLst/>
            </a:prstGeom>
            <a:noFill/>
          </p:spPr>
          <p:txBody>
            <a:bodyPr wrap="square" rtlCol="0">
              <a:spAutoFit/>
            </a:bodyPr>
            <a:lstStyle/>
            <a:p>
              <a:r>
                <a:rPr lang="en-US" dirty="0">
                  <a:solidFill>
                    <a:schemeClr val="accent1"/>
                  </a:solidFill>
                </a:rPr>
                <a:t>Contract</a:t>
              </a:r>
            </a:p>
          </p:txBody>
        </p:sp>
      </p:grpSp>
      <p:grpSp>
        <p:nvGrpSpPr>
          <p:cNvPr id="8" name="Group 7">
            <a:extLst>
              <a:ext uri="{FF2B5EF4-FFF2-40B4-BE49-F238E27FC236}">
                <a16:creationId xmlns:a16="http://schemas.microsoft.com/office/drawing/2014/main" id="{08E8F3CA-B242-9A44-92F5-7A3371996E8F}"/>
              </a:ext>
            </a:extLst>
          </p:cNvPr>
          <p:cNvGrpSpPr/>
          <p:nvPr/>
        </p:nvGrpSpPr>
        <p:grpSpPr>
          <a:xfrm>
            <a:off x="337930" y="4043793"/>
            <a:ext cx="828261" cy="1013856"/>
            <a:chOff x="337930" y="4043793"/>
            <a:chExt cx="828261" cy="1013856"/>
          </a:xfrm>
        </p:grpSpPr>
        <p:sp>
          <p:nvSpPr>
            <p:cNvPr id="7" name="Left Brace 6">
              <a:extLst>
                <a:ext uri="{FF2B5EF4-FFF2-40B4-BE49-F238E27FC236}">
                  <a16:creationId xmlns:a16="http://schemas.microsoft.com/office/drawing/2014/main" id="{9FD1D42A-8395-BF40-A589-FAFDB5097E7A}"/>
                </a:ext>
              </a:extLst>
            </p:cNvPr>
            <p:cNvSpPr/>
            <p:nvPr/>
          </p:nvSpPr>
          <p:spPr>
            <a:xfrm>
              <a:off x="967409" y="4043793"/>
              <a:ext cx="198782" cy="1013856"/>
            </a:xfrm>
            <a:prstGeom prst="leftBrace">
              <a:avLst/>
            </a:prstGeom>
            <a:ln w="38100">
              <a:solidFill>
                <a:schemeClr val="accent5"/>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EA244DE4-38D6-674D-8C96-EFCC601AE110}"/>
                </a:ext>
              </a:extLst>
            </p:cNvPr>
            <p:cNvSpPr txBox="1"/>
            <p:nvPr/>
          </p:nvSpPr>
          <p:spPr>
            <a:xfrm>
              <a:off x="337930" y="4345204"/>
              <a:ext cx="708991" cy="369332"/>
            </a:xfrm>
            <a:prstGeom prst="rect">
              <a:avLst/>
            </a:prstGeom>
            <a:noFill/>
          </p:spPr>
          <p:txBody>
            <a:bodyPr wrap="square" rtlCol="0">
              <a:spAutoFit/>
            </a:bodyPr>
            <a:lstStyle/>
            <a:p>
              <a:r>
                <a:rPr lang="en-US" dirty="0">
                  <a:solidFill>
                    <a:schemeClr val="accent5"/>
                  </a:solidFill>
                </a:rPr>
                <a:t>Code</a:t>
              </a:r>
            </a:p>
          </p:txBody>
        </p:sp>
      </p:grpSp>
      <p:grpSp>
        <p:nvGrpSpPr>
          <p:cNvPr id="10" name="Group 9">
            <a:extLst>
              <a:ext uri="{FF2B5EF4-FFF2-40B4-BE49-F238E27FC236}">
                <a16:creationId xmlns:a16="http://schemas.microsoft.com/office/drawing/2014/main" id="{9EF1E308-380C-0C4F-BB62-7EBDBF334559}"/>
              </a:ext>
            </a:extLst>
          </p:cNvPr>
          <p:cNvGrpSpPr/>
          <p:nvPr/>
        </p:nvGrpSpPr>
        <p:grpSpPr>
          <a:xfrm>
            <a:off x="4909930" y="3817278"/>
            <a:ext cx="6255027" cy="897258"/>
            <a:chOff x="4909930" y="3817278"/>
            <a:chExt cx="6255027" cy="897258"/>
          </a:xfrm>
        </p:grpSpPr>
        <p:sp>
          <p:nvSpPr>
            <p:cNvPr id="11" name="Left-Right-Up Arrow 10">
              <a:extLst>
                <a:ext uri="{FF2B5EF4-FFF2-40B4-BE49-F238E27FC236}">
                  <a16:creationId xmlns:a16="http://schemas.microsoft.com/office/drawing/2014/main" id="{0BBD0A78-F911-7A4E-9D9A-BE20EE1BEEE8}"/>
                </a:ext>
              </a:extLst>
            </p:cNvPr>
            <p:cNvSpPr/>
            <p:nvPr/>
          </p:nvSpPr>
          <p:spPr>
            <a:xfrm rot="10800000">
              <a:off x="4909930" y="4033926"/>
              <a:ext cx="2961860" cy="680610"/>
            </a:xfrm>
            <a:prstGeom prst="leftRigh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5"/>
                </a:solidFill>
              </a:endParaRPr>
            </a:p>
          </p:txBody>
        </p:sp>
        <p:sp>
          <p:nvSpPr>
            <p:cNvPr id="12" name="TextBox 11">
              <a:extLst>
                <a:ext uri="{FF2B5EF4-FFF2-40B4-BE49-F238E27FC236}">
                  <a16:creationId xmlns:a16="http://schemas.microsoft.com/office/drawing/2014/main" id="{73A95538-857F-344A-88EA-2153FE8BD40C}"/>
                </a:ext>
              </a:extLst>
            </p:cNvPr>
            <p:cNvSpPr txBox="1"/>
            <p:nvPr/>
          </p:nvSpPr>
          <p:spPr>
            <a:xfrm>
              <a:off x="8063948" y="3817278"/>
              <a:ext cx="3101009" cy="830997"/>
            </a:xfrm>
            <a:prstGeom prst="rect">
              <a:avLst/>
            </a:prstGeom>
            <a:noFill/>
          </p:spPr>
          <p:txBody>
            <a:bodyPr wrap="square" rtlCol="0">
              <a:spAutoFit/>
            </a:bodyPr>
            <a:lstStyle/>
            <a:p>
              <a:r>
                <a:rPr lang="en-US" sz="2400" dirty="0">
                  <a:solidFill>
                    <a:schemeClr val="accent5"/>
                  </a:solidFill>
                </a:rPr>
                <a:t>Runtime check to guard requires</a:t>
              </a:r>
            </a:p>
          </p:txBody>
        </p:sp>
      </p:grpSp>
      <p:sp>
        <p:nvSpPr>
          <p:cNvPr id="13" name="TextBox 12">
            <a:extLst>
              <a:ext uri="{FF2B5EF4-FFF2-40B4-BE49-F238E27FC236}">
                <a16:creationId xmlns:a16="http://schemas.microsoft.com/office/drawing/2014/main" id="{576EFC07-A7CE-AC43-98DC-C0FC8C583F88}"/>
              </a:ext>
            </a:extLst>
          </p:cNvPr>
          <p:cNvSpPr txBox="1"/>
          <p:nvPr/>
        </p:nvSpPr>
        <p:spPr>
          <a:xfrm>
            <a:off x="1842052" y="5549637"/>
            <a:ext cx="8507896" cy="1200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3600" dirty="0" err="1"/>
              <a:t>Dafny</a:t>
            </a:r>
            <a:r>
              <a:rPr lang="en-US" sz="3600" dirty="0"/>
              <a:t> proves the contract abstraction but</a:t>
            </a:r>
          </a:p>
          <a:p>
            <a:pPr algn="ctr"/>
            <a:r>
              <a:rPr lang="en-US" sz="3600" b="1" dirty="0">
                <a:ln w="0"/>
                <a:solidFill>
                  <a:schemeClr val="accent1"/>
                </a:solidFill>
                <a:effectLst>
                  <a:outerShdw blurRad="38100" dist="25400" dir="5400000" algn="ctr" rotWithShape="0">
                    <a:srgbClr val="6E747A">
                      <a:alpha val="43000"/>
                    </a:srgbClr>
                  </a:outerShdw>
                </a:effectLst>
              </a:rPr>
              <a:t>is the contract correct?</a:t>
            </a:r>
          </a:p>
        </p:txBody>
      </p:sp>
    </p:spTree>
    <p:extLst>
      <p:ext uri="{BB962C8B-B14F-4D97-AF65-F5344CB8AC3E}">
        <p14:creationId xmlns:p14="http://schemas.microsoft.com/office/powerpoint/2010/main" val="288974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Moving Target Defense: A Digital Shell Game">
            <a:extLst>
              <a:ext uri="{FF2B5EF4-FFF2-40B4-BE49-F238E27FC236}">
                <a16:creationId xmlns:a16="http://schemas.microsoft.com/office/drawing/2014/main" id="{29EFA1DB-27DA-A740-ACA4-1206D6E17B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924"/>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093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E63823-63A8-2346-8807-6ECE6DA66559}"/>
              </a:ext>
            </a:extLst>
          </p:cNvPr>
          <p:cNvSpPr/>
          <p:nvPr/>
        </p:nvSpPr>
        <p:spPr>
          <a:xfrm>
            <a:off x="907773" y="524763"/>
            <a:ext cx="10853531" cy="4154984"/>
          </a:xfrm>
          <a:prstGeom prst="rect">
            <a:avLst/>
          </a:prstGeom>
        </p:spPr>
        <p:txBody>
          <a:bodyPr wrap="square">
            <a:spAutoFit/>
          </a:bodyPr>
          <a:lstStyle/>
          <a:p>
            <a:r>
              <a:rPr lang="en-US" sz="2400" dirty="0">
                <a:solidFill>
                  <a:srgbClr val="C586C0"/>
                </a:solidFill>
                <a:latin typeface="Menlo" panose="020B0609030804020204" pitchFamily="49" charset="0"/>
              </a:rPr>
              <a:t>requires</a:t>
            </a:r>
            <a:r>
              <a:rPr lang="en-US" sz="2400" dirty="0">
                <a:solidFill>
                  <a:srgbClr val="D4D4D4"/>
                </a:solidFill>
                <a:latin typeface="Menlo" panose="020B0609030804020204" pitchFamily="49" charset="0"/>
              </a:rPr>
              <a:t> req ==&gt; (</a:t>
            </a:r>
            <a:r>
              <a:rPr lang="en-US" sz="2400" dirty="0">
                <a:solidFill>
                  <a:srgbClr val="DCDCAA"/>
                </a:solidFill>
                <a:latin typeface="Menlo" panose="020B0609030804020204" pitchFamily="49" charset="0"/>
              </a:rPr>
              <a:t>Historically</a:t>
            </a:r>
            <a:r>
              <a:rPr lang="en-US" sz="2400" dirty="0">
                <a:solidFill>
                  <a:srgbClr val="D4D4D4"/>
                </a:solidFill>
                <a:latin typeface="Menlo" panose="020B0609030804020204" pitchFamily="49" charset="0"/>
              </a:rPr>
              <a:t>(!req) || </a:t>
            </a:r>
            <a:r>
              <a:rPr lang="en-US" sz="2400" dirty="0">
                <a:solidFill>
                  <a:srgbClr val="DCDCAA"/>
                </a:solidFill>
                <a:latin typeface="Menlo" panose="020B0609030804020204" pitchFamily="49" charset="0"/>
              </a:rPr>
              <a:t>Since</a:t>
            </a:r>
            <a:r>
              <a:rPr lang="en-US" sz="2400" dirty="0">
                <a:solidFill>
                  <a:srgbClr val="D4D4D4"/>
                </a:solidFill>
                <a:latin typeface="Menlo" panose="020B0609030804020204" pitchFamily="49" charset="0"/>
              </a:rPr>
              <a:t>(!req, </a:t>
            </a:r>
            <a:r>
              <a:rPr lang="en-US" sz="2400" dirty="0" err="1">
                <a:solidFill>
                  <a:srgbClr val="D4D4D4"/>
                </a:solidFill>
                <a:latin typeface="Menlo" panose="020B0609030804020204" pitchFamily="49" charset="0"/>
              </a:rPr>
              <a:t>rsp</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isPending</a:t>
            </a:r>
            <a:r>
              <a:rPr lang="en-US" sz="2400" dirty="0">
                <a:solidFill>
                  <a:srgbClr val="D4D4D4"/>
                </a:solidFill>
                <a:latin typeface="Menlo" panose="020B0609030804020204" pitchFamily="49" charset="0"/>
              </a:rPr>
              <a:t> == </a:t>
            </a:r>
            <a:r>
              <a:rPr lang="en-US" sz="2400" dirty="0">
                <a:solidFill>
                  <a:srgbClr val="DCDCAA"/>
                </a:solidFill>
                <a:latin typeface="Menlo" panose="020B0609030804020204" pitchFamily="49" charset="0"/>
              </a:rPr>
              <a:t>Since</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rsp</a:t>
            </a:r>
            <a:r>
              <a:rPr lang="en-US" sz="2400" dirty="0">
                <a:solidFill>
                  <a:srgbClr val="D4D4D4"/>
                </a:solidFill>
                <a:latin typeface="Menlo" panose="020B0609030804020204" pitchFamily="49" charset="0"/>
              </a:rPr>
              <a:t>, req &amp;&amp; !</a:t>
            </a:r>
            <a:r>
              <a:rPr lang="en-US" sz="2400" dirty="0" err="1">
                <a:solidFill>
                  <a:srgbClr val="D4D4D4"/>
                </a:solidFill>
                <a:latin typeface="Menlo" panose="020B0609030804020204" pitchFamily="49" charset="0"/>
              </a:rPr>
              <a:t>rsp</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latency == (</a:t>
            </a:r>
            <a:r>
              <a:rPr lang="en-US" sz="2400" dirty="0">
                <a:solidFill>
                  <a:srgbClr val="C586C0"/>
                </a:solidFill>
                <a:latin typeface="Menlo" panose="020B0609030804020204" pitchFamily="49" charset="0"/>
              </a:rPr>
              <a:t>if</a:t>
            </a:r>
            <a:r>
              <a:rPr lang="en-US" sz="2400" dirty="0">
                <a:solidFill>
                  <a:srgbClr val="D4D4D4"/>
                </a:solidFill>
                <a:latin typeface="Menlo" panose="020B0609030804020204" pitchFamily="49" charset="0"/>
              </a:rPr>
              <a:t> req </a:t>
            </a:r>
            <a:r>
              <a:rPr lang="en-US" sz="2400" dirty="0">
                <a:solidFill>
                  <a:srgbClr val="C586C0"/>
                </a:solidFill>
                <a:latin typeface="Menlo" panose="020B0609030804020204" pitchFamily="49" charset="0"/>
              </a:rPr>
              <a:t>then</a:t>
            </a:r>
            <a:r>
              <a:rPr lang="en-US" sz="2400" dirty="0">
                <a:solidFill>
                  <a:srgbClr val="D4D4D4"/>
                </a:solidFill>
                <a:latin typeface="Menlo" panose="020B0609030804020204" pitchFamily="49" charset="0"/>
              </a:rPr>
              <a:t> 0 </a:t>
            </a:r>
            <a:r>
              <a:rPr lang="en-US" sz="2400" dirty="0">
                <a:solidFill>
                  <a:srgbClr val="C586C0"/>
                </a:solidFill>
                <a:latin typeface="Menlo" panose="020B0609030804020204" pitchFamily="49" charset="0"/>
              </a:rPr>
              <a:t>else</a:t>
            </a:r>
            <a:r>
              <a:rPr lang="en-US" sz="2400" dirty="0">
                <a:solidFill>
                  <a:srgbClr val="D4D4D4"/>
                </a:solidFill>
                <a:latin typeface="Menlo" panose="020B0609030804020204" pitchFamily="49" charset="0"/>
              </a:rPr>
              <a:t> </a:t>
            </a:r>
            <a:r>
              <a:rPr lang="en-US" sz="2400" dirty="0">
                <a:solidFill>
                  <a:srgbClr val="DCDCAA"/>
                </a:solidFill>
                <a:latin typeface="Menlo" panose="020B0609030804020204" pitchFamily="49" charset="0"/>
              </a:rPr>
              <a:t>old</a:t>
            </a:r>
            <a:r>
              <a:rPr lang="en-US" sz="2400" dirty="0">
                <a:solidFill>
                  <a:srgbClr val="D4D4D4"/>
                </a:solidFill>
                <a:latin typeface="Menlo" panose="020B0609030804020204" pitchFamily="49" charset="0"/>
              </a:rPr>
              <a:t>(latency) + 1)</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policy == </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isPending</a:t>
            </a:r>
            <a:r>
              <a:rPr lang="en-US" sz="2400" dirty="0">
                <a:solidFill>
                  <a:srgbClr val="D4D4D4"/>
                </a:solidFill>
                <a:latin typeface="Menlo" panose="020B0609030804020204" pitchFamily="49" charset="0"/>
              </a:rPr>
              <a:t> ==&gt; latency &lt; MAX_LATENCY) &amp;&amp; </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rsp</a:t>
            </a:r>
            <a:r>
              <a:rPr lang="en-US" sz="2400" dirty="0">
                <a:solidFill>
                  <a:srgbClr val="D4D4D4"/>
                </a:solidFill>
                <a:latin typeface="Menlo" panose="020B0609030804020204" pitchFamily="49" charset="0"/>
              </a:rPr>
              <a:t> ==&gt; (req || </a:t>
            </a:r>
            <a:r>
              <a:rPr lang="en-US" sz="2400" dirty="0">
                <a:solidFill>
                  <a:srgbClr val="DCDCAA"/>
                </a:solidFill>
                <a:latin typeface="Menlo" panose="020B0609030804020204" pitchFamily="49" charset="0"/>
              </a:rPr>
              <a:t>old</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isPending</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alert == ((</a:t>
            </a:r>
            <a:r>
              <a:rPr lang="en-US" sz="2400" dirty="0" err="1">
                <a:solidFill>
                  <a:srgbClr val="D4D4D4"/>
                </a:solidFill>
                <a:latin typeface="Menlo" panose="020B0609030804020204" pitchFamily="49" charset="0"/>
              </a:rPr>
              <a:t>isLatched</a:t>
            </a:r>
            <a:r>
              <a:rPr lang="en-US" sz="2400" dirty="0">
                <a:solidFill>
                  <a:srgbClr val="D4D4D4"/>
                </a:solidFill>
                <a:latin typeface="Menlo" panose="020B0609030804020204" pitchFamily="49" charset="0"/>
              </a:rPr>
              <a:t> &amp;&amp; </a:t>
            </a:r>
            <a:r>
              <a:rPr lang="en-US" sz="2400" dirty="0">
                <a:solidFill>
                  <a:srgbClr val="DCDCAA"/>
                </a:solidFill>
                <a:latin typeface="Menlo" panose="020B0609030804020204" pitchFamily="49" charset="0"/>
              </a:rPr>
              <a:t>old</a:t>
            </a:r>
            <a:r>
              <a:rPr lang="en-US" sz="2400" dirty="0">
                <a:solidFill>
                  <a:srgbClr val="D4D4D4"/>
                </a:solidFill>
                <a:latin typeface="Menlo" panose="020B0609030804020204" pitchFamily="49" charset="0"/>
              </a:rPr>
              <a:t>(alert)) || !policy)</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alertEvent</a:t>
            </a:r>
            <a:r>
              <a:rPr lang="en-US" sz="2400" dirty="0">
                <a:solidFill>
                  <a:srgbClr val="D4D4D4"/>
                </a:solidFill>
                <a:latin typeface="Menlo" panose="020B0609030804020204" pitchFamily="49" charset="0"/>
              </a:rPr>
              <a:t> == alert</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if</a:t>
            </a:r>
            <a:r>
              <a:rPr lang="en-US" sz="2400" dirty="0">
                <a:solidFill>
                  <a:srgbClr val="D4D4D4"/>
                </a:solidFill>
                <a:latin typeface="Menlo" panose="020B0609030804020204" pitchFamily="49" charset="0"/>
              </a:rPr>
              <a:t> (!alert &amp;&amp; </a:t>
            </a:r>
            <a:r>
              <a:rPr lang="en-US" sz="2400" dirty="0" err="1">
                <a:solidFill>
                  <a:srgbClr val="D4D4D4"/>
                </a:solidFill>
                <a:latin typeface="Menlo" panose="020B0609030804020204" pitchFamily="49" charset="0"/>
              </a:rPr>
              <a:t>rsp</a:t>
            </a:r>
            <a:r>
              <a:rPr lang="en-US" sz="2400" dirty="0">
                <a:solidFill>
                  <a:srgbClr val="D4D4D4"/>
                </a:solidFill>
                <a:latin typeface="Menlo" panose="020B0609030804020204" pitchFamily="49" charset="0"/>
              </a:rPr>
              <a:t>) </a:t>
            </a:r>
          </a:p>
          <a:p>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then</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outputEvent</a:t>
            </a:r>
            <a:r>
              <a:rPr lang="en-US" sz="2400" dirty="0">
                <a:solidFill>
                  <a:srgbClr val="D4D4D4"/>
                </a:solidFill>
                <a:latin typeface="Menlo" panose="020B0609030804020204" pitchFamily="49" charset="0"/>
              </a:rPr>
              <a:t> &amp;&amp; output == response</a:t>
            </a:r>
          </a:p>
          <a:p>
            <a:r>
              <a:rPr lang="en-US" sz="2400" dirty="0">
                <a:solidFill>
                  <a:srgbClr val="C586C0"/>
                </a:solidFill>
                <a:latin typeface="Menlo" panose="020B0609030804020204" pitchFamily="49" charset="0"/>
              </a:rPr>
              <a:t>        else </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outputEvent</a:t>
            </a:r>
            <a:endParaRPr lang="en-US" sz="2400" b="0" dirty="0">
              <a:solidFill>
                <a:srgbClr val="D4D4D4"/>
              </a:solidFill>
              <a:effectLst/>
              <a:latin typeface="Menlo" panose="020B0609030804020204" pitchFamily="49" charset="0"/>
            </a:endParaRPr>
          </a:p>
        </p:txBody>
      </p:sp>
      <p:sp>
        <p:nvSpPr>
          <p:cNvPr id="5" name="TextBox 4">
            <a:extLst>
              <a:ext uri="{FF2B5EF4-FFF2-40B4-BE49-F238E27FC236}">
                <a16:creationId xmlns:a16="http://schemas.microsoft.com/office/drawing/2014/main" id="{789F2037-B5C1-8D4D-ABEF-810E85B37574}"/>
              </a:ext>
            </a:extLst>
          </p:cNvPr>
          <p:cNvSpPr txBox="1"/>
          <p:nvPr/>
        </p:nvSpPr>
        <p:spPr>
          <a:xfrm>
            <a:off x="708992" y="4881117"/>
            <a:ext cx="10189264" cy="1754326"/>
          </a:xfrm>
          <a:prstGeom prst="rect">
            <a:avLst/>
          </a:prstGeom>
          <a:noFill/>
        </p:spPr>
        <p:txBody>
          <a:bodyPr wrap="square" rtlCol="0">
            <a:spAutoFit/>
          </a:bodyPr>
          <a:lstStyle/>
          <a:p>
            <a:pPr algn="ctr"/>
            <a:r>
              <a:rPr lang="en-US" sz="3600" dirty="0"/>
              <a:t>Contracts can be nonobvious and have defects</a:t>
            </a:r>
          </a:p>
          <a:p>
            <a:pPr algn="ctr"/>
            <a:r>
              <a:rPr lang="en-US" sz="3600" dirty="0"/>
              <a:t> </a:t>
            </a:r>
            <a:r>
              <a:rPr lang="en-US" sz="3600" dirty="0">
                <a:solidFill>
                  <a:schemeClr val="accent6"/>
                </a:solidFill>
              </a:rPr>
              <a:t>like typos, bad logic, subtle unexpected behavior, etc. </a:t>
            </a:r>
          </a:p>
          <a:p>
            <a:pPr algn="ctr"/>
            <a:r>
              <a:rPr lang="en-US" sz="3600" dirty="0"/>
              <a:t>just like code</a:t>
            </a:r>
          </a:p>
        </p:txBody>
      </p:sp>
    </p:spTree>
    <p:extLst>
      <p:ext uri="{BB962C8B-B14F-4D97-AF65-F5344CB8AC3E}">
        <p14:creationId xmlns:p14="http://schemas.microsoft.com/office/powerpoint/2010/main" val="1550053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FFA83D-0CA9-124D-AAF9-D3B569EF4CD2}"/>
              </a:ext>
            </a:extLst>
          </p:cNvPr>
          <p:cNvSpPr/>
          <p:nvPr/>
        </p:nvSpPr>
        <p:spPr>
          <a:xfrm>
            <a:off x="66267" y="3907501"/>
            <a:ext cx="6997145" cy="461665"/>
          </a:xfrm>
          <a:prstGeom prst="rect">
            <a:avLst/>
          </a:prstGeom>
        </p:spPr>
        <p:txBody>
          <a:bodyPr wrap="square">
            <a:spAutoFit/>
          </a:bodyPr>
          <a:lstStyle/>
          <a:p>
            <a:pPr algn="r"/>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o</a:t>
            </a:r>
            <a:r>
              <a:rPr lang="en-US" sz="2400" baseline="-25000" dirty="0">
                <a:solidFill>
                  <a:srgbClr val="D4D4D4"/>
                </a:solidFill>
                <a:latin typeface="Menlo" panose="020B0609030804020204" pitchFamily="49" charset="0"/>
              </a:rPr>
              <a:t>i</a:t>
            </a:r>
            <a:r>
              <a:rPr lang="en-US" sz="2400" dirty="0">
                <a:solidFill>
                  <a:srgbClr val="D4D4D4"/>
                </a:solidFill>
                <a:latin typeface="Menlo" panose="020B0609030804020204" pitchFamily="49" charset="0"/>
              </a:rPr>
              <a:t> == g(i</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,…,o</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,…,o</a:t>
            </a:r>
            <a:r>
              <a:rPr lang="en-US" sz="2400" baseline="-25000" dirty="0">
                <a:solidFill>
                  <a:srgbClr val="D4D4D4"/>
                </a:solidFill>
                <a:latin typeface="Menlo" panose="020B0609030804020204" pitchFamily="49" charset="0"/>
              </a:rPr>
              <a:t>i</a:t>
            </a:r>
            <a:r>
              <a:rPr lang="en-US" sz="2400" dirty="0">
                <a:solidFill>
                  <a:srgbClr val="D4D4D4"/>
                </a:solidFill>
                <a:latin typeface="Menlo" panose="020B0609030804020204" pitchFamily="49" charset="0"/>
              </a:rPr>
              <a:t>,…)</a:t>
            </a:r>
          </a:p>
        </p:txBody>
      </p:sp>
      <p:sp>
        <p:nvSpPr>
          <p:cNvPr id="4" name="Rectangle 3">
            <a:extLst>
              <a:ext uri="{FF2B5EF4-FFF2-40B4-BE49-F238E27FC236}">
                <a16:creationId xmlns:a16="http://schemas.microsoft.com/office/drawing/2014/main" id="{5111A6E6-FD1B-5248-BF24-12301B005211}"/>
              </a:ext>
            </a:extLst>
          </p:cNvPr>
          <p:cNvSpPr/>
          <p:nvPr/>
        </p:nvSpPr>
        <p:spPr>
          <a:xfrm>
            <a:off x="66267" y="2118455"/>
            <a:ext cx="6997144" cy="461665"/>
          </a:xfrm>
          <a:prstGeom prst="rect">
            <a:avLst/>
          </a:prstGeom>
        </p:spPr>
        <p:txBody>
          <a:bodyPr wrap="square">
            <a:spAutoFit/>
          </a:bodyPr>
          <a:lstStyle/>
          <a:p>
            <a:pPr algn="r"/>
            <a:r>
              <a:rPr lang="en-US" sz="2400" dirty="0">
                <a:solidFill>
                  <a:srgbClr val="C586C0"/>
                </a:solidFill>
                <a:latin typeface="Menlo" panose="020B0609030804020204" pitchFamily="49" charset="0"/>
              </a:rPr>
              <a:t>requires</a:t>
            </a:r>
            <a:r>
              <a:rPr lang="en-US" sz="2400" dirty="0">
                <a:solidFill>
                  <a:srgbClr val="D4D4D4"/>
                </a:solidFill>
                <a:latin typeface="Menlo" panose="020B0609030804020204" pitchFamily="49" charset="0"/>
              </a:rPr>
              <a:t> f(i</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a:t>
            </a:r>
          </a:p>
        </p:txBody>
      </p:sp>
      <p:sp>
        <p:nvSpPr>
          <p:cNvPr id="5" name="Rectangle 4">
            <a:extLst>
              <a:ext uri="{FF2B5EF4-FFF2-40B4-BE49-F238E27FC236}">
                <a16:creationId xmlns:a16="http://schemas.microsoft.com/office/drawing/2014/main" id="{CCFBFE51-D90B-9249-AD72-0970D16C75C8}"/>
              </a:ext>
            </a:extLst>
          </p:cNvPr>
          <p:cNvSpPr/>
          <p:nvPr/>
        </p:nvSpPr>
        <p:spPr>
          <a:xfrm>
            <a:off x="66266" y="4802024"/>
            <a:ext cx="6997147" cy="461665"/>
          </a:xfrm>
          <a:prstGeom prst="rect">
            <a:avLst/>
          </a:prstGeom>
        </p:spPr>
        <p:txBody>
          <a:bodyPr wrap="square">
            <a:spAutoFit/>
          </a:bodyPr>
          <a:lstStyle/>
          <a:p>
            <a:pPr algn="r"/>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f(i</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a:t>
            </a:r>
            <a:r>
              <a:rPr lang="en-US" sz="2400" dirty="0">
                <a:solidFill>
                  <a:srgbClr val="C586C0"/>
                </a:solidFill>
                <a:latin typeface="Menlo" panose="020B0609030804020204" pitchFamily="49" charset="0"/>
              </a:rPr>
              <a:t>old</a:t>
            </a:r>
            <a:r>
              <a:rPr lang="en-US" sz="2400" dirty="0">
                <a:solidFill>
                  <a:srgbClr val="D4D4D4"/>
                </a:solidFill>
                <a:latin typeface="Menlo" panose="020B0609030804020204" pitchFamily="49" charset="0"/>
              </a:rPr>
              <a:t>(o</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a:t>
            </a:r>
          </a:p>
        </p:txBody>
      </p:sp>
      <p:sp>
        <p:nvSpPr>
          <p:cNvPr id="6" name="Rectangle 5">
            <a:extLst>
              <a:ext uri="{FF2B5EF4-FFF2-40B4-BE49-F238E27FC236}">
                <a16:creationId xmlns:a16="http://schemas.microsoft.com/office/drawing/2014/main" id="{67B837BF-5141-794D-928D-9D5F555C04DA}"/>
              </a:ext>
            </a:extLst>
          </p:cNvPr>
          <p:cNvSpPr/>
          <p:nvPr/>
        </p:nvSpPr>
        <p:spPr>
          <a:xfrm>
            <a:off x="66266" y="5696547"/>
            <a:ext cx="6997148" cy="461665"/>
          </a:xfrm>
          <a:prstGeom prst="rect">
            <a:avLst/>
          </a:prstGeom>
        </p:spPr>
        <p:txBody>
          <a:bodyPr wrap="square">
            <a:spAutoFit/>
          </a:bodyPr>
          <a:lstStyle/>
          <a:p>
            <a:pPr algn="r"/>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f(i</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 </a:t>
            </a:r>
            <a:r>
              <a:rPr lang="en-US" sz="2400" dirty="0">
                <a:solidFill>
                  <a:srgbClr val="D4D4D4"/>
                </a:solidFill>
                <a:latin typeface="Menlo" panose="020B0609030804020204" pitchFamily="49" charset="0"/>
                <a:sym typeface="Wingdings" pitchFamily="2" charset="2"/>
              </a:rPr>
              <a:t>==&gt; </a:t>
            </a:r>
            <a:r>
              <a:rPr lang="en-US" sz="2400" dirty="0">
                <a:solidFill>
                  <a:srgbClr val="D4D4D4"/>
                </a:solidFill>
                <a:latin typeface="Menlo" panose="020B0609030804020204" pitchFamily="49" charset="0"/>
              </a:rPr>
              <a:t>h(i</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a:t>
            </a:r>
            <a:r>
              <a:rPr lang="en-US" sz="2400" dirty="0">
                <a:solidFill>
                  <a:srgbClr val="C586C0"/>
                </a:solidFill>
                <a:latin typeface="Menlo" panose="020B0609030804020204" pitchFamily="49" charset="0"/>
              </a:rPr>
              <a:t> old</a:t>
            </a:r>
            <a:r>
              <a:rPr lang="en-US" sz="2400" dirty="0">
                <a:solidFill>
                  <a:srgbClr val="D4D4D4"/>
                </a:solidFill>
                <a:latin typeface="Menlo" panose="020B0609030804020204" pitchFamily="49" charset="0"/>
              </a:rPr>
              <a:t>(o</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a:t>
            </a:r>
          </a:p>
        </p:txBody>
      </p:sp>
      <p:sp>
        <p:nvSpPr>
          <p:cNvPr id="10" name="Rectangle 9">
            <a:extLst>
              <a:ext uri="{FF2B5EF4-FFF2-40B4-BE49-F238E27FC236}">
                <a16:creationId xmlns:a16="http://schemas.microsoft.com/office/drawing/2014/main" id="{56017276-0DF3-1047-A246-69EE690AD267}"/>
              </a:ext>
            </a:extLst>
          </p:cNvPr>
          <p:cNvSpPr/>
          <p:nvPr/>
        </p:nvSpPr>
        <p:spPr>
          <a:xfrm>
            <a:off x="66266" y="3012978"/>
            <a:ext cx="6997145" cy="461665"/>
          </a:xfrm>
          <a:prstGeom prst="rect">
            <a:avLst/>
          </a:prstGeom>
        </p:spPr>
        <p:txBody>
          <a:bodyPr wrap="square">
            <a:spAutoFit/>
          </a:bodyPr>
          <a:lstStyle/>
          <a:p>
            <a:pPr algn="r"/>
            <a:r>
              <a:rPr lang="en-US" sz="2400" dirty="0">
                <a:solidFill>
                  <a:srgbClr val="C586C0"/>
                </a:solidFill>
                <a:latin typeface="Menlo" panose="020B0609030804020204" pitchFamily="49" charset="0"/>
              </a:rPr>
              <a:t>requires</a:t>
            </a:r>
            <a:r>
              <a:rPr lang="en-US" sz="2400" dirty="0">
                <a:solidFill>
                  <a:srgbClr val="D4D4D4"/>
                </a:solidFill>
                <a:latin typeface="Menlo" panose="020B0609030804020204" pitchFamily="49" charset="0"/>
              </a:rPr>
              <a:t> f(i</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 </a:t>
            </a:r>
            <a:r>
              <a:rPr lang="en-US" sz="2400" dirty="0">
                <a:solidFill>
                  <a:srgbClr val="D4D4D4"/>
                </a:solidFill>
                <a:latin typeface="Menlo" panose="020B0609030804020204" pitchFamily="49" charset="0"/>
                <a:sym typeface="Wingdings" pitchFamily="2" charset="2"/>
              </a:rPr>
              <a:t>==&gt; </a:t>
            </a:r>
            <a:r>
              <a:rPr lang="en-US" sz="2400" dirty="0">
                <a:solidFill>
                  <a:srgbClr val="D4D4D4"/>
                </a:solidFill>
                <a:latin typeface="Menlo" panose="020B0609030804020204" pitchFamily="49" charset="0"/>
              </a:rPr>
              <a:t>h(i</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a:t>
            </a:r>
          </a:p>
        </p:txBody>
      </p:sp>
      <p:grpSp>
        <p:nvGrpSpPr>
          <p:cNvPr id="32" name="Group 31">
            <a:extLst>
              <a:ext uri="{FF2B5EF4-FFF2-40B4-BE49-F238E27FC236}">
                <a16:creationId xmlns:a16="http://schemas.microsoft.com/office/drawing/2014/main" id="{ADF7771D-B985-7D41-A610-8146F7325AB1}"/>
              </a:ext>
            </a:extLst>
          </p:cNvPr>
          <p:cNvGrpSpPr/>
          <p:nvPr/>
        </p:nvGrpSpPr>
        <p:grpSpPr>
          <a:xfrm>
            <a:off x="5172737" y="1742738"/>
            <a:ext cx="6323526" cy="916167"/>
            <a:chOff x="5172737" y="1742738"/>
            <a:chExt cx="6323526" cy="916167"/>
          </a:xfrm>
        </p:grpSpPr>
        <p:sp>
          <p:nvSpPr>
            <p:cNvPr id="11" name="Right Arrow 10">
              <a:extLst>
                <a:ext uri="{FF2B5EF4-FFF2-40B4-BE49-F238E27FC236}">
                  <a16:creationId xmlns:a16="http://schemas.microsoft.com/office/drawing/2014/main" id="{E0D40B13-96F3-6B45-B3B9-BCA62AE54C04}"/>
                </a:ext>
              </a:extLst>
            </p:cNvPr>
            <p:cNvSpPr/>
            <p:nvPr/>
          </p:nvSpPr>
          <p:spPr>
            <a:xfrm>
              <a:off x="7063411" y="2206485"/>
              <a:ext cx="430696" cy="2915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C4965DB-69B1-1E40-9A8A-080F05EB9A09}"/>
                </a:ext>
              </a:extLst>
            </p:cNvPr>
            <p:cNvSpPr txBox="1"/>
            <p:nvPr/>
          </p:nvSpPr>
          <p:spPr>
            <a:xfrm>
              <a:off x="5172737" y="1742738"/>
              <a:ext cx="2502366" cy="461665"/>
            </a:xfrm>
            <a:prstGeom prst="rect">
              <a:avLst/>
            </a:prstGeom>
            <a:noFill/>
          </p:spPr>
          <p:txBody>
            <a:bodyPr wrap="square" rtlCol="0">
              <a:spAutoFit/>
            </a:bodyPr>
            <a:lstStyle/>
            <a:p>
              <a:pPr algn="ctr"/>
              <a:r>
                <a:rPr lang="en-US" sz="2400" b="1" dirty="0">
                  <a:solidFill>
                    <a:schemeClr val="accent5"/>
                  </a:solidFill>
                </a:rPr>
                <a:t>CONTRADICTION</a:t>
              </a:r>
            </a:p>
          </p:txBody>
        </p:sp>
        <p:sp>
          <p:nvSpPr>
            <p:cNvPr id="15" name="Right Arrow 14">
              <a:extLst>
                <a:ext uri="{FF2B5EF4-FFF2-40B4-BE49-F238E27FC236}">
                  <a16:creationId xmlns:a16="http://schemas.microsoft.com/office/drawing/2014/main" id="{5929F4A2-AB90-AA40-A0A9-BF4F123CAD45}"/>
                </a:ext>
              </a:extLst>
            </p:cNvPr>
            <p:cNvSpPr/>
            <p:nvPr/>
          </p:nvSpPr>
          <p:spPr>
            <a:xfrm rot="17466391">
              <a:off x="6163847" y="2245098"/>
              <a:ext cx="520146" cy="307467"/>
            </a:xfrm>
            <a:prstGeom prst="rightArrow">
              <a:avLst>
                <a:gd name="adj1" fmla="val 37438"/>
                <a:gd name="adj2" fmla="val 5000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5"/>
                </a:solidFill>
              </a:endParaRPr>
            </a:p>
          </p:txBody>
        </p:sp>
        <p:sp>
          <p:nvSpPr>
            <p:cNvPr id="16" name="TextBox 15">
              <a:extLst>
                <a:ext uri="{FF2B5EF4-FFF2-40B4-BE49-F238E27FC236}">
                  <a16:creationId xmlns:a16="http://schemas.microsoft.com/office/drawing/2014/main" id="{D01AAF16-F942-EC48-8B8C-5CDE061A60FB}"/>
                </a:ext>
              </a:extLst>
            </p:cNvPr>
            <p:cNvSpPr txBox="1"/>
            <p:nvPr/>
          </p:nvSpPr>
          <p:spPr>
            <a:xfrm>
              <a:off x="7487480" y="2118455"/>
              <a:ext cx="4008783" cy="461665"/>
            </a:xfrm>
            <a:prstGeom prst="rect">
              <a:avLst/>
            </a:prstGeom>
            <a:noFill/>
          </p:spPr>
          <p:txBody>
            <a:bodyPr wrap="square" rtlCol="0">
              <a:spAutoFit/>
            </a:bodyPr>
            <a:lstStyle/>
            <a:p>
              <a:r>
                <a:rPr lang="en-US" sz="2400" dirty="0"/>
                <a:t>Precondition is a contradiction</a:t>
              </a:r>
            </a:p>
          </p:txBody>
        </p:sp>
      </p:grpSp>
      <p:grpSp>
        <p:nvGrpSpPr>
          <p:cNvPr id="34" name="Group 33">
            <a:extLst>
              <a:ext uri="{FF2B5EF4-FFF2-40B4-BE49-F238E27FC236}">
                <a16:creationId xmlns:a16="http://schemas.microsoft.com/office/drawing/2014/main" id="{CEA68C45-3C1C-AA4E-A1EC-40D142C37EEA}"/>
              </a:ext>
            </a:extLst>
          </p:cNvPr>
          <p:cNvGrpSpPr/>
          <p:nvPr/>
        </p:nvGrpSpPr>
        <p:grpSpPr>
          <a:xfrm>
            <a:off x="7063411" y="3908731"/>
            <a:ext cx="4432852" cy="461665"/>
            <a:chOff x="7063411" y="3908731"/>
            <a:chExt cx="4432852" cy="461665"/>
          </a:xfrm>
        </p:grpSpPr>
        <p:sp>
          <p:nvSpPr>
            <p:cNvPr id="19" name="Right Arrow 18">
              <a:extLst>
                <a:ext uri="{FF2B5EF4-FFF2-40B4-BE49-F238E27FC236}">
                  <a16:creationId xmlns:a16="http://schemas.microsoft.com/office/drawing/2014/main" id="{8C953B63-109C-7D47-B555-398429093F5B}"/>
                </a:ext>
              </a:extLst>
            </p:cNvPr>
            <p:cNvSpPr/>
            <p:nvPr/>
          </p:nvSpPr>
          <p:spPr>
            <a:xfrm>
              <a:off x="7063411" y="3996761"/>
              <a:ext cx="430696" cy="2915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A823DED8-1D1E-D846-AD29-FD972353F9E7}"/>
                </a:ext>
              </a:extLst>
            </p:cNvPr>
            <p:cNvSpPr txBox="1"/>
            <p:nvPr/>
          </p:nvSpPr>
          <p:spPr>
            <a:xfrm>
              <a:off x="7487480" y="3908731"/>
              <a:ext cx="4008783" cy="461665"/>
            </a:xfrm>
            <a:prstGeom prst="rect">
              <a:avLst/>
            </a:prstGeom>
            <a:noFill/>
          </p:spPr>
          <p:txBody>
            <a:bodyPr wrap="square" rtlCol="0">
              <a:spAutoFit/>
            </a:bodyPr>
            <a:lstStyle/>
            <a:p>
              <a:r>
                <a:rPr lang="en-US" sz="2400" dirty="0"/>
                <a:t>Refers to o</a:t>
              </a:r>
              <a:r>
                <a:rPr lang="en-US" sz="2400" baseline="-25000" dirty="0"/>
                <a:t>i</a:t>
              </a:r>
              <a:r>
                <a:rPr lang="en-US" sz="2400" dirty="0"/>
                <a:t> not </a:t>
              </a:r>
              <a:r>
                <a:rPr lang="en-US" sz="2400" dirty="0">
                  <a:solidFill>
                    <a:schemeClr val="accent4"/>
                  </a:solidFill>
                </a:rPr>
                <a:t>old</a:t>
              </a:r>
              <a:r>
                <a:rPr lang="en-US" sz="2400" dirty="0"/>
                <a:t>(o</a:t>
              </a:r>
              <a:r>
                <a:rPr lang="en-US" sz="2400" baseline="-25000" dirty="0"/>
                <a:t>i</a:t>
              </a:r>
              <a:r>
                <a:rPr lang="en-US" sz="2400" dirty="0"/>
                <a:t>)</a:t>
              </a:r>
            </a:p>
          </p:txBody>
        </p:sp>
      </p:grpSp>
      <p:grpSp>
        <p:nvGrpSpPr>
          <p:cNvPr id="33" name="Group 32">
            <a:extLst>
              <a:ext uri="{FF2B5EF4-FFF2-40B4-BE49-F238E27FC236}">
                <a16:creationId xmlns:a16="http://schemas.microsoft.com/office/drawing/2014/main" id="{A387DED3-F257-1C43-AC08-1C1BA752907E}"/>
              </a:ext>
            </a:extLst>
          </p:cNvPr>
          <p:cNvGrpSpPr/>
          <p:nvPr/>
        </p:nvGrpSpPr>
        <p:grpSpPr>
          <a:xfrm>
            <a:off x="3068469" y="2587775"/>
            <a:ext cx="8692835" cy="939146"/>
            <a:chOff x="3068469" y="2587775"/>
            <a:chExt cx="8692835" cy="939146"/>
          </a:xfrm>
        </p:grpSpPr>
        <p:sp>
          <p:nvSpPr>
            <p:cNvPr id="17" name="Right Arrow 16">
              <a:extLst>
                <a:ext uri="{FF2B5EF4-FFF2-40B4-BE49-F238E27FC236}">
                  <a16:creationId xmlns:a16="http://schemas.microsoft.com/office/drawing/2014/main" id="{4B03E2DE-5764-774C-9D52-76EE56FDED7D}"/>
                </a:ext>
              </a:extLst>
            </p:cNvPr>
            <p:cNvSpPr/>
            <p:nvPr/>
          </p:nvSpPr>
          <p:spPr>
            <a:xfrm>
              <a:off x="7063411" y="3101008"/>
              <a:ext cx="430696" cy="2915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282C71E-F760-4743-AAAC-B3BC3C50909A}"/>
                </a:ext>
              </a:extLst>
            </p:cNvPr>
            <p:cNvSpPr txBox="1"/>
            <p:nvPr/>
          </p:nvSpPr>
          <p:spPr>
            <a:xfrm>
              <a:off x="7487480" y="3012978"/>
              <a:ext cx="4273824" cy="461665"/>
            </a:xfrm>
            <a:prstGeom prst="rect">
              <a:avLst/>
            </a:prstGeom>
            <a:noFill/>
          </p:spPr>
          <p:txBody>
            <a:bodyPr wrap="square" rtlCol="0">
              <a:spAutoFit/>
            </a:bodyPr>
            <a:lstStyle/>
            <a:p>
              <a:r>
                <a:rPr lang="en-US" sz="2400" dirty="0"/>
                <a:t>Vacuity and under specification</a:t>
              </a:r>
            </a:p>
          </p:txBody>
        </p:sp>
        <p:sp>
          <p:nvSpPr>
            <p:cNvPr id="25" name="TextBox 24">
              <a:extLst>
                <a:ext uri="{FF2B5EF4-FFF2-40B4-BE49-F238E27FC236}">
                  <a16:creationId xmlns:a16="http://schemas.microsoft.com/office/drawing/2014/main" id="{08578A50-7B4E-E24A-BB5F-AE4053343DF9}"/>
                </a:ext>
              </a:extLst>
            </p:cNvPr>
            <p:cNvSpPr txBox="1"/>
            <p:nvPr/>
          </p:nvSpPr>
          <p:spPr>
            <a:xfrm>
              <a:off x="3068469" y="2587775"/>
              <a:ext cx="2364190" cy="461665"/>
            </a:xfrm>
            <a:prstGeom prst="rect">
              <a:avLst/>
            </a:prstGeom>
            <a:noFill/>
          </p:spPr>
          <p:txBody>
            <a:bodyPr wrap="square" rtlCol="0">
              <a:spAutoFit/>
            </a:bodyPr>
            <a:lstStyle/>
            <a:p>
              <a:pPr algn="ctr"/>
              <a:r>
                <a:rPr lang="en-US" sz="2400" b="1" dirty="0">
                  <a:solidFill>
                    <a:schemeClr val="accent5"/>
                  </a:solidFill>
                </a:rPr>
                <a:t>CONTRADICTION</a:t>
              </a:r>
            </a:p>
          </p:txBody>
        </p:sp>
        <p:sp>
          <p:nvSpPr>
            <p:cNvPr id="26" name="Right Arrow 25">
              <a:extLst>
                <a:ext uri="{FF2B5EF4-FFF2-40B4-BE49-F238E27FC236}">
                  <a16:creationId xmlns:a16="http://schemas.microsoft.com/office/drawing/2014/main" id="{B664FC80-5C4A-C343-9833-AB401E6AA271}"/>
                </a:ext>
              </a:extLst>
            </p:cNvPr>
            <p:cNvSpPr/>
            <p:nvPr/>
          </p:nvSpPr>
          <p:spPr>
            <a:xfrm rot="17466391">
              <a:off x="3990491" y="3113114"/>
              <a:ext cx="520146" cy="307467"/>
            </a:xfrm>
            <a:prstGeom prst="rightArrow">
              <a:avLst>
                <a:gd name="adj1" fmla="val 37438"/>
                <a:gd name="adj2" fmla="val 5000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5"/>
                </a:solidFill>
              </a:endParaRPr>
            </a:p>
          </p:txBody>
        </p:sp>
      </p:grpSp>
      <p:grpSp>
        <p:nvGrpSpPr>
          <p:cNvPr id="35" name="Group 34">
            <a:extLst>
              <a:ext uri="{FF2B5EF4-FFF2-40B4-BE49-F238E27FC236}">
                <a16:creationId xmlns:a16="http://schemas.microsoft.com/office/drawing/2014/main" id="{BD070CD6-6B4B-D740-ADA6-B4DD91DCF666}"/>
              </a:ext>
            </a:extLst>
          </p:cNvPr>
          <p:cNvGrpSpPr/>
          <p:nvPr/>
        </p:nvGrpSpPr>
        <p:grpSpPr>
          <a:xfrm>
            <a:off x="4391333" y="4400030"/>
            <a:ext cx="7104932" cy="929189"/>
            <a:chOff x="4391333" y="4400030"/>
            <a:chExt cx="7104932" cy="929189"/>
          </a:xfrm>
        </p:grpSpPr>
        <p:sp>
          <p:nvSpPr>
            <p:cNvPr id="21" name="Right Arrow 20">
              <a:extLst>
                <a:ext uri="{FF2B5EF4-FFF2-40B4-BE49-F238E27FC236}">
                  <a16:creationId xmlns:a16="http://schemas.microsoft.com/office/drawing/2014/main" id="{44AEC6B2-3ACE-DB43-BD0C-BB5681C864EA}"/>
                </a:ext>
              </a:extLst>
            </p:cNvPr>
            <p:cNvSpPr/>
            <p:nvPr/>
          </p:nvSpPr>
          <p:spPr>
            <a:xfrm>
              <a:off x="7063413" y="4884657"/>
              <a:ext cx="430696" cy="2915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75C3A6A1-AC4C-1D41-9517-F082A0E6C2AD}"/>
                </a:ext>
              </a:extLst>
            </p:cNvPr>
            <p:cNvSpPr txBox="1"/>
            <p:nvPr/>
          </p:nvSpPr>
          <p:spPr>
            <a:xfrm>
              <a:off x="7487482" y="4796627"/>
              <a:ext cx="4008783" cy="461665"/>
            </a:xfrm>
            <a:prstGeom prst="rect">
              <a:avLst/>
            </a:prstGeom>
            <a:noFill/>
          </p:spPr>
          <p:txBody>
            <a:bodyPr wrap="square" rtlCol="0">
              <a:spAutoFit/>
            </a:bodyPr>
            <a:lstStyle/>
            <a:p>
              <a:r>
                <a:rPr lang="en-US" sz="2400" dirty="0"/>
                <a:t>Vacuity: </a:t>
              </a:r>
              <a:r>
                <a:rPr lang="en-US" sz="2400" dirty="0">
                  <a:solidFill>
                    <a:schemeClr val="accent4"/>
                  </a:solidFill>
                </a:rPr>
                <a:t>assume</a:t>
              </a:r>
              <a:r>
                <a:rPr lang="en-US" sz="2400" dirty="0"/>
                <a:t>(false)</a:t>
              </a:r>
            </a:p>
          </p:txBody>
        </p:sp>
        <p:sp>
          <p:nvSpPr>
            <p:cNvPr id="27" name="TextBox 26">
              <a:extLst>
                <a:ext uri="{FF2B5EF4-FFF2-40B4-BE49-F238E27FC236}">
                  <a16:creationId xmlns:a16="http://schemas.microsoft.com/office/drawing/2014/main" id="{74C0A8BF-1AD2-8B44-9DC6-C4AC6B6744B7}"/>
                </a:ext>
              </a:extLst>
            </p:cNvPr>
            <p:cNvSpPr txBox="1"/>
            <p:nvPr/>
          </p:nvSpPr>
          <p:spPr>
            <a:xfrm>
              <a:off x="4391333" y="4400030"/>
              <a:ext cx="2474916" cy="461665"/>
            </a:xfrm>
            <a:prstGeom prst="rect">
              <a:avLst/>
            </a:prstGeom>
            <a:noFill/>
          </p:spPr>
          <p:txBody>
            <a:bodyPr wrap="square" rtlCol="0">
              <a:spAutoFit/>
            </a:bodyPr>
            <a:lstStyle/>
            <a:p>
              <a:pPr algn="ctr"/>
              <a:r>
                <a:rPr lang="en-US" sz="2400" b="1" dirty="0">
                  <a:solidFill>
                    <a:schemeClr val="accent5"/>
                  </a:solidFill>
                </a:rPr>
                <a:t>CONTRADICTION</a:t>
              </a:r>
            </a:p>
          </p:txBody>
        </p:sp>
        <p:sp>
          <p:nvSpPr>
            <p:cNvPr id="28" name="Right Arrow 27">
              <a:extLst>
                <a:ext uri="{FF2B5EF4-FFF2-40B4-BE49-F238E27FC236}">
                  <a16:creationId xmlns:a16="http://schemas.microsoft.com/office/drawing/2014/main" id="{5ED667CE-B053-4A4E-A998-494ACC270EFE}"/>
                </a:ext>
              </a:extLst>
            </p:cNvPr>
            <p:cNvSpPr/>
            <p:nvPr/>
          </p:nvSpPr>
          <p:spPr>
            <a:xfrm rot="17466391">
              <a:off x="5368718" y="4915412"/>
              <a:ext cx="520146" cy="307467"/>
            </a:xfrm>
            <a:prstGeom prst="rightArrow">
              <a:avLst>
                <a:gd name="adj1" fmla="val 37438"/>
                <a:gd name="adj2" fmla="val 5000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5"/>
                </a:solidFill>
              </a:endParaRPr>
            </a:p>
          </p:txBody>
        </p:sp>
      </p:grpSp>
      <p:grpSp>
        <p:nvGrpSpPr>
          <p:cNvPr id="36" name="Group 35">
            <a:extLst>
              <a:ext uri="{FF2B5EF4-FFF2-40B4-BE49-F238E27FC236}">
                <a16:creationId xmlns:a16="http://schemas.microsoft.com/office/drawing/2014/main" id="{776EEDAF-0F43-0146-B889-D7845C8E6BE9}"/>
              </a:ext>
            </a:extLst>
          </p:cNvPr>
          <p:cNvGrpSpPr/>
          <p:nvPr/>
        </p:nvGrpSpPr>
        <p:grpSpPr>
          <a:xfrm>
            <a:off x="1051853" y="5329146"/>
            <a:ext cx="10504043" cy="927722"/>
            <a:chOff x="1051853" y="5329146"/>
            <a:chExt cx="10504043" cy="927722"/>
          </a:xfrm>
        </p:grpSpPr>
        <p:sp>
          <p:nvSpPr>
            <p:cNvPr id="23" name="Right Arrow 22">
              <a:extLst>
                <a:ext uri="{FF2B5EF4-FFF2-40B4-BE49-F238E27FC236}">
                  <a16:creationId xmlns:a16="http://schemas.microsoft.com/office/drawing/2014/main" id="{F5FB4BC4-B8B1-1F42-AB05-B8ED1CA10D15}"/>
                </a:ext>
              </a:extLst>
            </p:cNvPr>
            <p:cNvSpPr/>
            <p:nvPr/>
          </p:nvSpPr>
          <p:spPr>
            <a:xfrm>
              <a:off x="7063413" y="5764701"/>
              <a:ext cx="430696" cy="2915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CF3A7B1-D851-4B44-ACC5-19CF981B38BA}"/>
                </a:ext>
              </a:extLst>
            </p:cNvPr>
            <p:cNvSpPr txBox="1"/>
            <p:nvPr/>
          </p:nvSpPr>
          <p:spPr>
            <a:xfrm>
              <a:off x="7487482" y="5676671"/>
              <a:ext cx="4068414" cy="461665"/>
            </a:xfrm>
            <a:prstGeom prst="rect">
              <a:avLst/>
            </a:prstGeom>
            <a:noFill/>
          </p:spPr>
          <p:txBody>
            <a:bodyPr wrap="square" rtlCol="0">
              <a:spAutoFit/>
            </a:bodyPr>
            <a:lstStyle/>
            <a:p>
              <a:r>
                <a:rPr lang="en-US" sz="2400" dirty="0"/>
                <a:t>Vacuity and under specification</a:t>
              </a:r>
            </a:p>
          </p:txBody>
        </p:sp>
        <p:sp>
          <p:nvSpPr>
            <p:cNvPr id="29" name="TextBox 28">
              <a:extLst>
                <a:ext uri="{FF2B5EF4-FFF2-40B4-BE49-F238E27FC236}">
                  <a16:creationId xmlns:a16="http://schemas.microsoft.com/office/drawing/2014/main" id="{066B0F86-3A40-FF43-BA1E-DBF2CA78D9EC}"/>
                </a:ext>
              </a:extLst>
            </p:cNvPr>
            <p:cNvSpPr txBox="1"/>
            <p:nvPr/>
          </p:nvSpPr>
          <p:spPr>
            <a:xfrm>
              <a:off x="1051853" y="5329146"/>
              <a:ext cx="2501277" cy="461665"/>
            </a:xfrm>
            <a:prstGeom prst="rect">
              <a:avLst/>
            </a:prstGeom>
            <a:noFill/>
          </p:spPr>
          <p:txBody>
            <a:bodyPr wrap="square" rtlCol="0">
              <a:spAutoFit/>
            </a:bodyPr>
            <a:lstStyle/>
            <a:p>
              <a:pPr algn="ctr"/>
              <a:r>
                <a:rPr lang="en-US" sz="2400" b="1" dirty="0">
                  <a:solidFill>
                    <a:schemeClr val="accent5"/>
                  </a:solidFill>
                </a:rPr>
                <a:t>CONTRADICTION</a:t>
              </a:r>
            </a:p>
          </p:txBody>
        </p:sp>
        <p:sp>
          <p:nvSpPr>
            <p:cNvPr id="30" name="Right Arrow 29">
              <a:extLst>
                <a:ext uri="{FF2B5EF4-FFF2-40B4-BE49-F238E27FC236}">
                  <a16:creationId xmlns:a16="http://schemas.microsoft.com/office/drawing/2014/main" id="{61CAB838-0547-264E-BE15-865918E2424D}"/>
                </a:ext>
              </a:extLst>
            </p:cNvPr>
            <p:cNvSpPr/>
            <p:nvPr/>
          </p:nvSpPr>
          <p:spPr>
            <a:xfrm rot="17466391">
              <a:off x="2042419" y="5843061"/>
              <a:ext cx="520146" cy="307467"/>
            </a:xfrm>
            <a:prstGeom prst="rightArrow">
              <a:avLst>
                <a:gd name="adj1" fmla="val 37438"/>
                <a:gd name="adj2" fmla="val 5000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5"/>
                </a:solidFill>
              </a:endParaRPr>
            </a:p>
          </p:txBody>
        </p:sp>
      </p:grpSp>
      <p:sp>
        <p:nvSpPr>
          <p:cNvPr id="31" name="Title 30">
            <a:extLst>
              <a:ext uri="{FF2B5EF4-FFF2-40B4-BE49-F238E27FC236}">
                <a16:creationId xmlns:a16="http://schemas.microsoft.com/office/drawing/2014/main" id="{F43C9F7B-857F-3641-B34D-E4A86C1B3ACE}"/>
              </a:ext>
            </a:extLst>
          </p:cNvPr>
          <p:cNvSpPr>
            <a:spLocks noGrp="1"/>
          </p:cNvSpPr>
          <p:nvPr>
            <p:ph type="title"/>
          </p:nvPr>
        </p:nvSpPr>
        <p:spPr/>
        <p:txBody>
          <a:bodyPr/>
          <a:lstStyle/>
          <a:p>
            <a:r>
              <a:rPr lang="en-US" dirty="0"/>
              <a:t>Common Unintended Subtleties in Contracts</a:t>
            </a:r>
          </a:p>
        </p:txBody>
      </p:sp>
    </p:spTree>
    <p:extLst>
      <p:ext uri="{BB962C8B-B14F-4D97-AF65-F5344CB8AC3E}">
        <p14:creationId xmlns:p14="http://schemas.microsoft.com/office/powerpoint/2010/main" val="977678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2051E-2172-8346-90D0-F905D91E8AAB}"/>
              </a:ext>
            </a:extLst>
          </p:cNvPr>
          <p:cNvSpPr>
            <a:spLocks noGrp="1"/>
          </p:cNvSpPr>
          <p:nvPr>
            <p:ph type="title"/>
          </p:nvPr>
        </p:nvSpPr>
        <p:spPr/>
        <p:txBody>
          <a:bodyPr/>
          <a:lstStyle/>
          <a:p>
            <a:r>
              <a:rPr lang="en-US" dirty="0"/>
              <a:t>Gradual Verification</a:t>
            </a:r>
          </a:p>
        </p:txBody>
      </p:sp>
      <p:sp>
        <p:nvSpPr>
          <p:cNvPr id="3" name="Rounded Rectangle 2">
            <a:extLst>
              <a:ext uri="{FF2B5EF4-FFF2-40B4-BE49-F238E27FC236}">
                <a16:creationId xmlns:a16="http://schemas.microsoft.com/office/drawing/2014/main" id="{932EE841-AAE7-454B-B471-0C973FBB9CBC}"/>
              </a:ext>
            </a:extLst>
          </p:cNvPr>
          <p:cNvSpPr/>
          <p:nvPr/>
        </p:nvSpPr>
        <p:spPr>
          <a:xfrm>
            <a:off x="1172808" y="3096443"/>
            <a:ext cx="3564837" cy="24251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5003A2E-05A1-694C-BEAA-16F3B6126634}"/>
              </a:ext>
            </a:extLst>
          </p:cNvPr>
          <p:cNvSpPr txBox="1"/>
          <p:nvPr/>
        </p:nvSpPr>
        <p:spPr>
          <a:xfrm>
            <a:off x="2060706" y="3043662"/>
            <a:ext cx="1669773" cy="646331"/>
          </a:xfrm>
          <a:prstGeom prst="rect">
            <a:avLst/>
          </a:prstGeom>
          <a:noFill/>
        </p:spPr>
        <p:txBody>
          <a:bodyPr wrap="square" rtlCol="0">
            <a:spAutoFit/>
          </a:bodyPr>
          <a:lstStyle/>
          <a:p>
            <a:pPr algn="ctr"/>
            <a:r>
              <a:rPr lang="en-US" sz="3600" dirty="0" err="1"/>
              <a:t>Dafny</a:t>
            </a:r>
            <a:endParaRPr lang="en-US" sz="3600" dirty="0"/>
          </a:p>
        </p:txBody>
      </p:sp>
      <p:sp>
        <p:nvSpPr>
          <p:cNvPr id="5" name="Rounded Rectangle 4">
            <a:extLst>
              <a:ext uri="{FF2B5EF4-FFF2-40B4-BE49-F238E27FC236}">
                <a16:creationId xmlns:a16="http://schemas.microsoft.com/office/drawing/2014/main" id="{086940AB-C645-B04D-9D0C-ACBD6AAA3A22}"/>
              </a:ext>
            </a:extLst>
          </p:cNvPr>
          <p:cNvSpPr/>
          <p:nvPr/>
        </p:nvSpPr>
        <p:spPr>
          <a:xfrm>
            <a:off x="1421284" y="3740830"/>
            <a:ext cx="1474309" cy="69573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Environment Models</a:t>
            </a:r>
          </a:p>
        </p:txBody>
      </p:sp>
      <p:sp>
        <p:nvSpPr>
          <p:cNvPr id="6" name="Rounded Rectangle 5">
            <a:extLst>
              <a:ext uri="{FF2B5EF4-FFF2-40B4-BE49-F238E27FC236}">
                <a16:creationId xmlns:a16="http://schemas.microsoft.com/office/drawing/2014/main" id="{8D43A981-5945-C14D-AC49-58AF80878307}"/>
              </a:ext>
            </a:extLst>
          </p:cNvPr>
          <p:cNvSpPr/>
          <p:nvPr/>
        </p:nvSpPr>
        <p:spPr>
          <a:xfrm>
            <a:off x="3057926" y="4590623"/>
            <a:ext cx="1474309" cy="69573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Tests</a:t>
            </a:r>
          </a:p>
        </p:txBody>
      </p:sp>
      <p:sp>
        <p:nvSpPr>
          <p:cNvPr id="7" name="Rounded Rectangle 6">
            <a:extLst>
              <a:ext uri="{FF2B5EF4-FFF2-40B4-BE49-F238E27FC236}">
                <a16:creationId xmlns:a16="http://schemas.microsoft.com/office/drawing/2014/main" id="{975B9FF7-FF59-CD4C-9E92-662DB7410863}"/>
              </a:ext>
            </a:extLst>
          </p:cNvPr>
          <p:cNvSpPr/>
          <p:nvPr/>
        </p:nvSpPr>
        <p:spPr>
          <a:xfrm>
            <a:off x="1421284" y="4590623"/>
            <a:ext cx="1474309" cy="69573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Generalized Properties</a:t>
            </a:r>
          </a:p>
        </p:txBody>
      </p:sp>
      <p:sp>
        <p:nvSpPr>
          <p:cNvPr id="8" name="Rounded Rectangle 7">
            <a:extLst>
              <a:ext uri="{FF2B5EF4-FFF2-40B4-BE49-F238E27FC236}">
                <a16:creationId xmlns:a16="http://schemas.microsoft.com/office/drawing/2014/main" id="{2C422EAB-4658-7B4F-8023-14B6DB6A3DCA}"/>
              </a:ext>
            </a:extLst>
          </p:cNvPr>
          <p:cNvSpPr/>
          <p:nvPr/>
        </p:nvSpPr>
        <p:spPr>
          <a:xfrm>
            <a:off x="3057926" y="3739173"/>
            <a:ext cx="1474309" cy="69573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Component Model</a:t>
            </a:r>
          </a:p>
        </p:txBody>
      </p:sp>
      <p:sp>
        <p:nvSpPr>
          <p:cNvPr id="9" name="Rounded Rectangle 8">
            <a:extLst>
              <a:ext uri="{FF2B5EF4-FFF2-40B4-BE49-F238E27FC236}">
                <a16:creationId xmlns:a16="http://schemas.microsoft.com/office/drawing/2014/main" id="{0BEFC859-9B8E-D848-9905-E162C720ACE7}"/>
              </a:ext>
            </a:extLst>
          </p:cNvPr>
          <p:cNvSpPr/>
          <p:nvPr/>
        </p:nvSpPr>
        <p:spPr>
          <a:xfrm>
            <a:off x="7550419" y="3096443"/>
            <a:ext cx="3564837" cy="24251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17A85CB-62FE-7B45-833D-1B472BD96874}"/>
              </a:ext>
            </a:extLst>
          </p:cNvPr>
          <p:cNvSpPr txBox="1"/>
          <p:nvPr/>
        </p:nvSpPr>
        <p:spPr>
          <a:xfrm>
            <a:off x="8410156" y="3043663"/>
            <a:ext cx="1845362" cy="646331"/>
          </a:xfrm>
          <a:prstGeom prst="rect">
            <a:avLst/>
          </a:prstGeom>
          <a:noFill/>
        </p:spPr>
        <p:txBody>
          <a:bodyPr wrap="square" rtlCol="0">
            <a:spAutoFit/>
          </a:bodyPr>
          <a:lstStyle/>
          <a:p>
            <a:pPr algn="ctr"/>
            <a:r>
              <a:rPr lang="en-US" sz="3600" dirty="0"/>
              <a:t>Runtime</a:t>
            </a:r>
          </a:p>
        </p:txBody>
      </p:sp>
      <p:sp>
        <p:nvSpPr>
          <p:cNvPr id="11" name="Right Arrow 10">
            <a:extLst>
              <a:ext uri="{FF2B5EF4-FFF2-40B4-BE49-F238E27FC236}">
                <a16:creationId xmlns:a16="http://schemas.microsoft.com/office/drawing/2014/main" id="{02AD78B8-165C-A349-9584-A49F59282116}"/>
              </a:ext>
            </a:extLst>
          </p:cNvPr>
          <p:cNvSpPr/>
          <p:nvPr/>
        </p:nvSpPr>
        <p:spPr>
          <a:xfrm>
            <a:off x="5001034" y="3966118"/>
            <a:ext cx="2420184" cy="93758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err="1"/>
              <a:t>Dafny</a:t>
            </a:r>
            <a:r>
              <a:rPr lang="en-US" sz="2400" dirty="0"/>
              <a:t> Compiler</a:t>
            </a:r>
          </a:p>
        </p:txBody>
      </p:sp>
      <p:sp>
        <p:nvSpPr>
          <p:cNvPr id="12" name="Rounded Rectangle 11">
            <a:extLst>
              <a:ext uri="{FF2B5EF4-FFF2-40B4-BE49-F238E27FC236}">
                <a16:creationId xmlns:a16="http://schemas.microsoft.com/office/drawing/2014/main" id="{AF397848-C849-2F47-8055-88B2F65838A3}"/>
              </a:ext>
            </a:extLst>
          </p:cNvPr>
          <p:cNvSpPr/>
          <p:nvPr/>
        </p:nvSpPr>
        <p:spPr>
          <a:xfrm>
            <a:off x="9465360" y="3739172"/>
            <a:ext cx="1474309" cy="69573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Existing</a:t>
            </a:r>
          </a:p>
          <a:p>
            <a:pPr algn="ctr"/>
            <a:r>
              <a:rPr lang="en-US" dirty="0"/>
              <a:t>Environment</a:t>
            </a:r>
          </a:p>
        </p:txBody>
      </p:sp>
      <p:sp>
        <p:nvSpPr>
          <p:cNvPr id="13" name="Rounded Rectangle 12">
            <a:extLst>
              <a:ext uri="{FF2B5EF4-FFF2-40B4-BE49-F238E27FC236}">
                <a16:creationId xmlns:a16="http://schemas.microsoft.com/office/drawing/2014/main" id="{D17223AD-9029-044B-8AE0-A3B5A391BE44}"/>
              </a:ext>
            </a:extLst>
          </p:cNvPr>
          <p:cNvSpPr/>
          <p:nvPr/>
        </p:nvSpPr>
        <p:spPr>
          <a:xfrm>
            <a:off x="7815465" y="3739172"/>
            <a:ext cx="1474309" cy="69573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Dafny</a:t>
            </a:r>
            <a:r>
              <a:rPr lang="en-US" dirty="0"/>
              <a:t> Component</a:t>
            </a:r>
          </a:p>
        </p:txBody>
      </p:sp>
      <p:sp>
        <p:nvSpPr>
          <p:cNvPr id="14" name="Rounded Rectangle 13">
            <a:extLst>
              <a:ext uri="{FF2B5EF4-FFF2-40B4-BE49-F238E27FC236}">
                <a16:creationId xmlns:a16="http://schemas.microsoft.com/office/drawing/2014/main" id="{78F9B38F-DB0E-2D47-BCEF-26EF3BF132B8}"/>
              </a:ext>
            </a:extLst>
          </p:cNvPr>
          <p:cNvSpPr/>
          <p:nvPr/>
        </p:nvSpPr>
        <p:spPr>
          <a:xfrm>
            <a:off x="7815465" y="4607184"/>
            <a:ext cx="1474309" cy="69573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Dafny</a:t>
            </a:r>
            <a:r>
              <a:rPr lang="en-US" dirty="0"/>
              <a:t> Tests</a:t>
            </a:r>
          </a:p>
        </p:txBody>
      </p:sp>
      <p:sp>
        <p:nvSpPr>
          <p:cNvPr id="17" name="Left-Right Arrow 16">
            <a:extLst>
              <a:ext uri="{FF2B5EF4-FFF2-40B4-BE49-F238E27FC236}">
                <a16:creationId xmlns:a16="http://schemas.microsoft.com/office/drawing/2014/main" id="{296993D3-0E81-254E-BB3E-FC364685620A}"/>
              </a:ext>
            </a:extLst>
          </p:cNvPr>
          <p:cNvSpPr/>
          <p:nvPr/>
        </p:nvSpPr>
        <p:spPr>
          <a:xfrm>
            <a:off x="4921518" y="1690688"/>
            <a:ext cx="2420185" cy="93758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Test</a:t>
            </a:r>
          </a:p>
        </p:txBody>
      </p:sp>
      <p:sp>
        <p:nvSpPr>
          <p:cNvPr id="18" name="Rounded Rectangle 17">
            <a:extLst>
              <a:ext uri="{FF2B5EF4-FFF2-40B4-BE49-F238E27FC236}">
                <a16:creationId xmlns:a16="http://schemas.microsoft.com/office/drawing/2014/main" id="{59E09941-720D-9C43-961D-2BFC39E1C4BB}"/>
              </a:ext>
            </a:extLst>
          </p:cNvPr>
          <p:cNvSpPr/>
          <p:nvPr/>
        </p:nvSpPr>
        <p:spPr>
          <a:xfrm>
            <a:off x="1172808" y="1704684"/>
            <a:ext cx="3558208" cy="1003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Contract Model</a:t>
            </a:r>
          </a:p>
        </p:txBody>
      </p:sp>
      <p:sp>
        <p:nvSpPr>
          <p:cNvPr id="19" name="Rounded Rectangle 18">
            <a:extLst>
              <a:ext uri="{FF2B5EF4-FFF2-40B4-BE49-F238E27FC236}">
                <a16:creationId xmlns:a16="http://schemas.microsoft.com/office/drawing/2014/main" id="{61FC19C3-D362-3243-B056-198CBB2313B8}"/>
              </a:ext>
            </a:extLst>
          </p:cNvPr>
          <p:cNvSpPr/>
          <p:nvPr/>
        </p:nvSpPr>
        <p:spPr>
          <a:xfrm>
            <a:off x="7550420" y="1704677"/>
            <a:ext cx="3558208" cy="1003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Code</a:t>
            </a:r>
          </a:p>
        </p:txBody>
      </p:sp>
      <p:sp>
        <p:nvSpPr>
          <p:cNvPr id="21" name="TextBox 20">
            <a:extLst>
              <a:ext uri="{FF2B5EF4-FFF2-40B4-BE49-F238E27FC236}">
                <a16:creationId xmlns:a16="http://schemas.microsoft.com/office/drawing/2014/main" id="{22E4EDE0-FDD3-C44F-B44A-C6DE1DA20C79}"/>
              </a:ext>
            </a:extLst>
          </p:cNvPr>
          <p:cNvSpPr txBox="1"/>
          <p:nvPr/>
        </p:nvSpPr>
        <p:spPr>
          <a:xfrm>
            <a:off x="2286827" y="5874368"/>
            <a:ext cx="7618346" cy="646331"/>
          </a:xfrm>
          <a:prstGeom prst="rect">
            <a:avLst/>
          </a:prstGeom>
          <a:noFill/>
        </p:spPr>
        <p:txBody>
          <a:bodyPr wrap="square" rtlCol="0">
            <a:spAutoFit/>
          </a:bodyPr>
          <a:lstStyle/>
          <a:p>
            <a:pPr algn="ctr"/>
            <a:r>
              <a:rPr lang="en-US" sz="3600" dirty="0"/>
              <a:t> Requires a test framework for </a:t>
            </a:r>
            <a:r>
              <a:rPr lang="en-US" sz="3600" dirty="0" err="1"/>
              <a:t>Dafny</a:t>
            </a:r>
            <a:endParaRPr lang="en-US" sz="3600" dirty="0"/>
          </a:p>
        </p:txBody>
      </p:sp>
    </p:spTree>
    <p:extLst>
      <p:ext uri="{BB962C8B-B14F-4D97-AF65-F5344CB8AC3E}">
        <p14:creationId xmlns:p14="http://schemas.microsoft.com/office/powerpoint/2010/main" val="225544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69B22-279D-2A42-8467-3383707D8C14}"/>
              </a:ext>
            </a:extLst>
          </p:cNvPr>
          <p:cNvSpPr>
            <a:spLocks noGrp="1"/>
          </p:cNvSpPr>
          <p:nvPr>
            <p:ph type="title"/>
          </p:nvPr>
        </p:nvSpPr>
        <p:spPr/>
        <p:txBody>
          <a:bodyPr/>
          <a:lstStyle/>
          <a:p>
            <a:r>
              <a:rPr lang="en-US" dirty="0"/>
              <a:t>Black Box Input Partitioning Tests</a:t>
            </a:r>
          </a:p>
        </p:txBody>
      </p:sp>
      <p:sp>
        <p:nvSpPr>
          <p:cNvPr id="3" name="Rectangle 2">
            <a:extLst>
              <a:ext uri="{FF2B5EF4-FFF2-40B4-BE49-F238E27FC236}">
                <a16:creationId xmlns:a16="http://schemas.microsoft.com/office/drawing/2014/main" id="{D1C10D5D-4E71-B249-BF03-FCE80002A285}"/>
              </a:ext>
            </a:extLst>
          </p:cNvPr>
          <p:cNvSpPr/>
          <p:nvPr/>
        </p:nvSpPr>
        <p:spPr>
          <a:xfrm>
            <a:off x="344558" y="1730444"/>
            <a:ext cx="11728174" cy="2677656"/>
          </a:xfrm>
          <a:prstGeom prst="rect">
            <a:avLst/>
          </a:prstGeom>
        </p:spPr>
        <p:txBody>
          <a:bodyPr wrap="square">
            <a:spAutoFit/>
          </a:bodyPr>
          <a:lstStyle/>
          <a:p>
            <a:r>
              <a:rPr lang="en-US" sz="2400" b="1" dirty="0">
                <a:solidFill>
                  <a:schemeClr val="tx2"/>
                </a:solidFill>
                <a:latin typeface="Menlo" panose="020B0609030804020204" pitchFamily="49" charset="0"/>
              </a:rPr>
              <a:t>Inputs</a:t>
            </a:r>
            <a:r>
              <a:rPr lang="en-US" sz="2400" dirty="0">
                <a:solidFill>
                  <a:schemeClr val="tx2"/>
                </a:solidFill>
                <a:latin typeface="Menlo" panose="020B0609030804020204" pitchFamily="49" charset="0"/>
              </a:rPr>
              <a:t>: </a:t>
            </a:r>
            <a:r>
              <a:rPr lang="en-US" sz="2400" dirty="0" err="1">
                <a:solidFill>
                  <a:schemeClr val="tx2"/>
                </a:solidFill>
                <a:latin typeface="Menlo" panose="020B0609030804020204" pitchFamily="49" charset="0"/>
              </a:rPr>
              <a:t>this.alarm</a:t>
            </a:r>
            <a:r>
              <a:rPr lang="en-US" sz="2400" dirty="0">
                <a:solidFill>
                  <a:schemeClr val="tx2"/>
                </a:solidFill>
                <a:latin typeface="Menlo" panose="020B0609030804020204" pitchFamily="49" charset="0"/>
              </a:rPr>
              <a:t>, </a:t>
            </a:r>
            <a:r>
              <a:rPr lang="en-US" sz="2400" dirty="0" err="1">
                <a:solidFill>
                  <a:schemeClr val="tx2"/>
                </a:solidFill>
                <a:latin typeface="Menlo" panose="020B0609030804020204" pitchFamily="49" charset="0"/>
              </a:rPr>
              <a:t>this.level</a:t>
            </a:r>
            <a:r>
              <a:rPr lang="en-US" sz="2400" dirty="0">
                <a:solidFill>
                  <a:schemeClr val="tx2"/>
                </a:solidFill>
                <a:latin typeface="Menlo" panose="020B0609030804020204" pitchFamily="49" charset="0"/>
              </a:rPr>
              <a:t>, t, fingerprint</a:t>
            </a:r>
          </a:p>
          <a:p>
            <a:endParaRPr lang="en-US" sz="2400" dirty="0">
              <a:solidFill>
                <a:schemeClr val="tx2"/>
              </a:solidFill>
              <a:latin typeface="Menlo" panose="020B0609030804020204" pitchFamily="49" charset="0"/>
            </a:endParaRPr>
          </a:p>
          <a:p>
            <a:r>
              <a:rPr lang="en-US" sz="2400" dirty="0">
                <a:solidFill>
                  <a:schemeClr val="accent5">
                    <a:lumMod val="40000"/>
                    <a:lumOff val="60000"/>
                  </a:schemeClr>
                </a:solidFill>
                <a:latin typeface="Menlo" panose="020B0609030804020204" pitchFamily="49" charset="0"/>
              </a:rPr>
              <a:t>expect !alarm</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alarm == (alarm || !</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doesCertify</a:t>
            </a:r>
            <a:r>
              <a:rPr lang="en-US" sz="2400" dirty="0">
                <a:solidFill>
                  <a:srgbClr val="D4D4D4"/>
                </a:solidFill>
                <a:latin typeface="Menlo" panose="020B0609030804020204" pitchFamily="49" charset="0"/>
              </a:rPr>
              <a:t>(fingerprint))</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(!alarm &amp;&amp; </a:t>
            </a:r>
            <a:r>
              <a:rPr lang="en-US" sz="2400" dirty="0" err="1">
                <a:solidFill>
                  <a:srgbClr val="D4D4D4"/>
                </a:solidFill>
                <a:latin typeface="Menlo" panose="020B0609030804020204" pitchFamily="49" charset="0"/>
              </a:rPr>
              <a:t>level.</a:t>
            </a:r>
            <a:r>
              <a:rPr lang="en-US" sz="2400" dirty="0" err="1">
                <a:solidFill>
                  <a:srgbClr val="DCDCAA"/>
                </a:solidFill>
                <a:latin typeface="Menlo" panose="020B0609030804020204" pitchFamily="49" charset="0"/>
              </a:rPr>
              <a:t>isCleared</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getLevel</a:t>
            </a:r>
            <a:r>
              <a:rPr lang="en-US" sz="2400" dirty="0">
                <a:solidFill>
                  <a:srgbClr val="D4D4D4"/>
                </a:solidFill>
                <a:latin typeface="Menlo" panose="020B0609030804020204" pitchFamily="49" charset="0"/>
              </a:rPr>
              <a:t>()))</a:t>
            </a:r>
          </a:p>
          <a:p>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a:t>
            </a:r>
            <a:endParaRPr lang="en-US" sz="2400" dirty="0">
              <a:solidFill>
                <a:srgbClr val="D4D4D4"/>
              </a:solidFill>
              <a:latin typeface="Menlo" panose="020B0609030804020204" pitchFamily="49" charset="0"/>
            </a:endParaRPr>
          </a:p>
        </p:txBody>
      </p:sp>
      <p:grpSp>
        <p:nvGrpSpPr>
          <p:cNvPr id="6" name="Group 5">
            <a:extLst>
              <a:ext uri="{FF2B5EF4-FFF2-40B4-BE49-F238E27FC236}">
                <a16:creationId xmlns:a16="http://schemas.microsoft.com/office/drawing/2014/main" id="{9FCD0285-F52C-E744-8CFA-00D41DB83D79}"/>
              </a:ext>
            </a:extLst>
          </p:cNvPr>
          <p:cNvGrpSpPr/>
          <p:nvPr/>
        </p:nvGrpSpPr>
        <p:grpSpPr>
          <a:xfrm>
            <a:off x="1318592" y="4482544"/>
            <a:ext cx="8607286" cy="536713"/>
            <a:chOff x="1013792" y="3899452"/>
            <a:chExt cx="8607286" cy="536713"/>
          </a:xfrm>
        </p:grpSpPr>
        <p:sp>
          <p:nvSpPr>
            <p:cNvPr id="4" name="Oval 3">
              <a:extLst>
                <a:ext uri="{FF2B5EF4-FFF2-40B4-BE49-F238E27FC236}">
                  <a16:creationId xmlns:a16="http://schemas.microsoft.com/office/drawing/2014/main" id="{C8C63CAD-5D8E-A444-B6AD-B31A8FA0307F}"/>
                </a:ext>
              </a:extLst>
            </p:cNvPr>
            <p:cNvSpPr/>
            <p:nvPr/>
          </p:nvSpPr>
          <p:spPr>
            <a:xfrm>
              <a:off x="1013792" y="3899452"/>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5" name="TextBox 4">
              <a:extLst>
                <a:ext uri="{FF2B5EF4-FFF2-40B4-BE49-F238E27FC236}">
                  <a16:creationId xmlns:a16="http://schemas.microsoft.com/office/drawing/2014/main" id="{D1B129AF-AB0C-E24E-867B-C93B127AD23F}"/>
                </a:ext>
              </a:extLst>
            </p:cNvPr>
            <p:cNvSpPr txBox="1"/>
            <p:nvPr/>
          </p:nvSpPr>
          <p:spPr>
            <a:xfrm>
              <a:off x="1676400" y="3936975"/>
              <a:ext cx="7944678"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1"/>
                  </a:solidFill>
                </a:rPr>
                <a:t>true </a:t>
              </a:r>
              <a:r>
                <a:rPr lang="en-US" sz="2400" dirty="0"/>
                <a:t>and any </a:t>
              </a:r>
              <a:r>
                <a:rPr lang="en-US" sz="2400" i="1" dirty="0">
                  <a:solidFill>
                    <a:schemeClr val="tx2"/>
                  </a:solidFill>
                </a:rPr>
                <a:t>level</a:t>
              </a:r>
              <a:r>
                <a:rPr lang="en-US" sz="2400" dirty="0"/>
                <a:t>, </a:t>
              </a:r>
              <a:r>
                <a:rPr lang="en-US" sz="2400" i="1" dirty="0"/>
                <a:t>t</a:t>
              </a:r>
              <a:r>
                <a:rPr lang="en-US" sz="2400" dirty="0"/>
                <a:t>, and </a:t>
              </a:r>
              <a:r>
                <a:rPr lang="en-US" sz="2400" i="1" dirty="0"/>
                <a:t>fingerprint </a:t>
              </a:r>
            </a:p>
          </p:txBody>
        </p:sp>
      </p:grpSp>
      <p:grpSp>
        <p:nvGrpSpPr>
          <p:cNvPr id="13" name="Group 12">
            <a:extLst>
              <a:ext uri="{FF2B5EF4-FFF2-40B4-BE49-F238E27FC236}">
                <a16:creationId xmlns:a16="http://schemas.microsoft.com/office/drawing/2014/main" id="{CEC2048F-1F6A-B445-A1E9-611CAC97FC03}"/>
              </a:ext>
            </a:extLst>
          </p:cNvPr>
          <p:cNvGrpSpPr/>
          <p:nvPr/>
        </p:nvGrpSpPr>
        <p:grpSpPr>
          <a:xfrm>
            <a:off x="1318592" y="5327964"/>
            <a:ext cx="9442173" cy="536713"/>
            <a:chOff x="1318592" y="5327964"/>
            <a:chExt cx="9442173" cy="536713"/>
          </a:xfrm>
        </p:grpSpPr>
        <p:sp>
          <p:nvSpPr>
            <p:cNvPr id="8" name="Oval 7">
              <a:extLst>
                <a:ext uri="{FF2B5EF4-FFF2-40B4-BE49-F238E27FC236}">
                  <a16:creationId xmlns:a16="http://schemas.microsoft.com/office/drawing/2014/main" id="{6E5084EB-00EA-4F4D-B190-A5F3FABCAF98}"/>
                </a:ext>
              </a:extLst>
            </p:cNvPr>
            <p:cNvSpPr/>
            <p:nvPr/>
          </p:nvSpPr>
          <p:spPr>
            <a:xfrm>
              <a:off x="1318592" y="5327964"/>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9" name="TextBox 8">
              <a:extLst>
                <a:ext uri="{FF2B5EF4-FFF2-40B4-BE49-F238E27FC236}">
                  <a16:creationId xmlns:a16="http://schemas.microsoft.com/office/drawing/2014/main" id="{09E87CE1-E5BD-AF4B-848F-3A89811A5634}"/>
                </a:ext>
              </a:extLst>
            </p:cNvPr>
            <p:cNvSpPr txBox="1"/>
            <p:nvPr/>
          </p:nvSpPr>
          <p:spPr>
            <a:xfrm>
              <a:off x="2002793" y="5365487"/>
              <a:ext cx="8757972"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5"/>
                  </a:solidFill>
                </a:rPr>
                <a:t>false</a:t>
              </a:r>
              <a:r>
                <a:rPr lang="en-US" sz="2400" dirty="0"/>
                <a:t>, any </a:t>
              </a:r>
              <a:r>
                <a:rPr lang="en-US" sz="2400" i="1" dirty="0">
                  <a:solidFill>
                    <a:schemeClr val="tx2"/>
                  </a:solidFill>
                </a:rPr>
                <a:t>level</a:t>
              </a:r>
              <a:r>
                <a:rPr lang="en-US" sz="2400" dirty="0"/>
                <a:t>, and </a:t>
              </a:r>
              <a:r>
                <a:rPr lang="en-US" sz="2400" i="1" dirty="0">
                  <a:solidFill>
                    <a:schemeClr val="tx2"/>
                  </a:solidFill>
                </a:rPr>
                <a:t>t</a:t>
              </a:r>
              <a:r>
                <a:rPr lang="en-US" sz="2400" dirty="0"/>
                <a:t> does not certify </a:t>
              </a:r>
              <a:r>
                <a:rPr lang="en-US" sz="2400" i="1" dirty="0">
                  <a:solidFill>
                    <a:schemeClr val="tx2"/>
                  </a:solidFill>
                </a:rPr>
                <a:t>fingerprint</a:t>
              </a:r>
              <a:endParaRPr lang="en-US" sz="2400" dirty="0">
                <a:solidFill>
                  <a:schemeClr val="accent5"/>
                </a:solidFill>
              </a:endParaRPr>
            </a:p>
          </p:txBody>
        </p:sp>
      </p:grpSp>
    </p:spTree>
    <p:extLst>
      <p:ext uri="{BB962C8B-B14F-4D97-AF65-F5344CB8AC3E}">
        <p14:creationId xmlns:p14="http://schemas.microsoft.com/office/powerpoint/2010/main" val="1531170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2CF3C-9C6B-F248-93DC-8B3160805BB7}"/>
              </a:ext>
            </a:extLst>
          </p:cNvPr>
          <p:cNvSpPr>
            <a:spLocks noGrp="1"/>
          </p:cNvSpPr>
          <p:nvPr>
            <p:ph type="title"/>
          </p:nvPr>
        </p:nvSpPr>
        <p:spPr/>
        <p:txBody>
          <a:bodyPr/>
          <a:lstStyle/>
          <a:p>
            <a:r>
              <a:rPr lang="en-US" dirty="0"/>
              <a:t>Inputs for</a:t>
            </a:r>
          </a:p>
        </p:txBody>
      </p:sp>
      <p:sp>
        <p:nvSpPr>
          <p:cNvPr id="3" name="Rectangle 2">
            <a:extLst>
              <a:ext uri="{FF2B5EF4-FFF2-40B4-BE49-F238E27FC236}">
                <a16:creationId xmlns:a16="http://schemas.microsoft.com/office/drawing/2014/main" id="{6F3ADF45-BAD3-E240-9612-46A7EC781A14}"/>
              </a:ext>
            </a:extLst>
          </p:cNvPr>
          <p:cNvSpPr/>
          <p:nvPr/>
        </p:nvSpPr>
        <p:spPr>
          <a:xfrm>
            <a:off x="916057" y="2297595"/>
            <a:ext cx="10359886" cy="1200329"/>
          </a:xfrm>
          <a:prstGeom prst="rect">
            <a:avLst/>
          </a:prstGeom>
        </p:spPr>
        <p:txBody>
          <a:bodyPr wrap="square">
            <a:spAutoFit/>
          </a:bodyPr>
          <a:lstStyle/>
          <a:p>
            <a:r>
              <a:rPr lang="en-US" sz="2400" dirty="0">
                <a:solidFill>
                  <a:srgbClr val="C586C0"/>
                </a:solidFill>
                <a:latin typeface="Menlo" panose="020B0609030804020204" pitchFamily="49" charset="0"/>
              </a:rPr>
              <a:t>static</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synthesize</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"fresh"</a:t>
            </a:r>
            <a:r>
              <a:rPr lang="en-US" sz="2400" dirty="0">
                <a:solidFill>
                  <a:srgbClr val="D4D4D4"/>
                </a:solidFill>
                <a:latin typeface="Menlo" panose="020B0609030804020204" pitchFamily="49" charset="0"/>
              </a:rPr>
              <a:t>}</a:t>
            </a:r>
          </a:p>
          <a:p>
            <a:r>
              <a:rPr lang="en-US" sz="2400" dirty="0" err="1">
                <a:solidFill>
                  <a:srgbClr val="DCDCAA"/>
                </a:solidFill>
                <a:latin typeface="Menlo" panose="020B0609030804020204" pitchFamily="49" charset="0"/>
              </a:rPr>
              <a:t>freshIdStation</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returns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idStation</a:t>
            </a:r>
            <a:r>
              <a:rPr lang="en-US" sz="2400" dirty="0">
                <a:solidFill>
                  <a:srgbClr val="D4D4D4"/>
                </a:solidFill>
                <a:latin typeface="Menlo" panose="020B0609030804020204" pitchFamily="49" charset="0"/>
              </a:rPr>
              <a:t> : </a:t>
            </a:r>
            <a:r>
              <a:rPr lang="en-US" sz="2400" dirty="0" err="1">
                <a:solidFill>
                  <a:srgbClr val="569CD6"/>
                </a:solidFill>
                <a:latin typeface="Menlo" panose="020B0609030804020204" pitchFamily="49" charset="0"/>
              </a:rPr>
              <a:t>IdStation</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fresh</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idStation</a:t>
            </a:r>
            <a:r>
              <a:rPr lang="en-US" sz="2400" dirty="0">
                <a:solidFill>
                  <a:srgbClr val="D4D4D4"/>
                </a:solidFill>
                <a:latin typeface="Menlo" panose="020B0609030804020204" pitchFamily="49" charset="0"/>
              </a:rPr>
              <a:t>)</a:t>
            </a:r>
          </a:p>
        </p:txBody>
      </p:sp>
      <p:sp>
        <p:nvSpPr>
          <p:cNvPr id="5" name="TextBox 4">
            <a:extLst>
              <a:ext uri="{FF2B5EF4-FFF2-40B4-BE49-F238E27FC236}">
                <a16:creationId xmlns:a16="http://schemas.microsoft.com/office/drawing/2014/main" id="{8B2C8218-F146-3640-B017-F232FA293F10}"/>
              </a:ext>
            </a:extLst>
          </p:cNvPr>
          <p:cNvSpPr txBox="1"/>
          <p:nvPr/>
        </p:nvSpPr>
        <p:spPr>
          <a:xfrm>
            <a:off x="2162630" y="4440186"/>
            <a:ext cx="7366000" cy="1200329"/>
          </a:xfrm>
          <a:prstGeom prst="rect">
            <a:avLst/>
          </a:prstGeom>
          <a:noFill/>
        </p:spPr>
        <p:txBody>
          <a:bodyPr wrap="square" rtlCol="0">
            <a:spAutoFit/>
          </a:bodyPr>
          <a:lstStyle/>
          <a:p>
            <a:pPr algn="ctr"/>
            <a:r>
              <a:rPr lang="en-US" sz="3600" dirty="0">
                <a:solidFill>
                  <a:srgbClr val="CE9178"/>
                </a:solidFill>
                <a:latin typeface="Menlo" panose="020B0609030804020204" pitchFamily="49" charset="0"/>
              </a:rPr>
              <a:t>"fresh” </a:t>
            </a:r>
            <a:r>
              <a:rPr lang="en-US" sz="3600" dirty="0"/>
              <a:t>creates a new object  with fields that can be accessed directly</a:t>
            </a:r>
          </a:p>
        </p:txBody>
      </p:sp>
      <p:grpSp>
        <p:nvGrpSpPr>
          <p:cNvPr id="8" name="Group 7">
            <a:extLst>
              <a:ext uri="{FF2B5EF4-FFF2-40B4-BE49-F238E27FC236}">
                <a16:creationId xmlns:a16="http://schemas.microsoft.com/office/drawing/2014/main" id="{70916DC6-6299-9C49-A2B8-136E1999C02D}"/>
              </a:ext>
            </a:extLst>
          </p:cNvPr>
          <p:cNvGrpSpPr/>
          <p:nvPr/>
        </p:nvGrpSpPr>
        <p:grpSpPr>
          <a:xfrm>
            <a:off x="3460545" y="734561"/>
            <a:ext cx="6384915" cy="536713"/>
            <a:chOff x="1013792" y="3899452"/>
            <a:chExt cx="6384915" cy="536713"/>
          </a:xfrm>
        </p:grpSpPr>
        <p:sp>
          <p:nvSpPr>
            <p:cNvPr id="9" name="Oval 8">
              <a:extLst>
                <a:ext uri="{FF2B5EF4-FFF2-40B4-BE49-F238E27FC236}">
                  <a16:creationId xmlns:a16="http://schemas.microsoft.com/office/drawing/2014/main" id="{3A10231A-A40D-874F-BA4B-515B34E2E383}"/>
                </a:ext>
              </a:extLst>
            </p:cNvPr>
            <p:cNvSpPr/>
            <p:nvPr/>
          </p:nvSpPr>
          <p:spPr>
            <a:xfrm>
              <a:off x="1013792" y="3899452"/>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10" name="TextBox 9">
              <a:extLst>
                <a:ext uri="{FF2B5EF4-FFF2-40B4-BE49-F238E27FC236}">
                  <a16:creationId xmlns:a16="http://schemas.microsoft.com/office/drawing/2014/main" id="{B87174F1-368A-EC4C-9160-2151986C64D9}"/>
                </a:ext>
              </a:extLst>
            </p:cNvPr>
            <p:cNvSpPr txBox="1"/>
            <p:nvPr/>
          </p:nvSpPr>
          <p:spPr>
            <a:xfrm>
              <a:off x="1676400" y="3936975"/>
              <a:ext cx="5722307"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1"/>
                  </a:solidFill>
                </a:rPr>
                <a:t>true </a:t>
              </a:r>
              <a:r>
                <a:rPr lang="en-US" sz="2400" dirty="0"/>
                <a:t>and any </a:t>
              </a:r>
              <a:r>
                <a:rPr lang="en-US" sz="2400" i="1" dirty="0">
                  <a:solidFill>
                    <a:schemeClr val="tx2"/>
                  </a:solidFill>
                </a:rPr>
                <a:t>level</a:t>
              </a:r>
              <a:r>
                <a:rPr lang="en-US" sz="2400" dirty="0"/>
                <a:t>, </a:t>
              </a:r>
              <a:r>
                <a:rPr lang="en-US" sz="2400" i="1" dirty="0"/>
                <a:t>t</a:t>
              </a:r>
              <a:r>
                <a:rPr lang="en-US" sz="2400" dirty="0"/>
                <a:t>, and </a:t>
              </a:r>
              <a:r>
                <a:rPr lang="en-US" sz="2400" i="1" dirty="0"/>
                <a:t>fingerprint </a:t>
              </a:r>
            </a:p>
          </p:txBody>
        </p:sp>
      </p:grpSp>
    </p:spTree>
    <p:extLst>
      <p:ext uri="{BB962C8B-B14F-4D97-AF65-F5344CB8AC3E}">
        <p14:creationId xmlns:p14="http://schemas.microsoft.com/office/powerpoint/2010/main" val="65417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2CF3C-9C6B-F248-93DC-8B3160805BB7}"/>
              </a:ext>
            </a:extLst>
          </p:cNvPr>
          <p:cNvSpPr>
            <a:spLocks noGrp="1"/>
          </p:cNvSpPr>
          <p:nvPr>
            <p:ph type="title"/>
          </p:nvPr>
        </p:nvSpPr>
        <p:spPr/>
        <p:txBody>
          <a:bodyPr/>
          <a:lstStyle/>
          <a:p>
            <a:r>
              <a:rPr lang="en-US" dirty="0"/>
              <a:t>Inputs for</a:t>
            </a:r>
          </a:p>
        </p:txBody>
      </p:sp>
      <p:sp>
        <p:nvSpPr>
          <p:cNvPr id="3" name="Rectangle 2">
            <a:extLst>
              <a:ext uri="{FF2B5EF4-FFF2-40B4-BE49-F238E27FC236}">
                <a16:creationId xmlns:a16="http://schemas.microsoft.com/office/drawing/2014/main" id="{6F3ADF45-BAD3-E240-9612-46A7EC781A14}"/>
              </a:ext>
            </a:extLst>
          </p:cNvPr>
          <p:cNvSpPr/>
          <p:nvPr/>
        </p:nvSpPr>
        <p:spPr>
          <a:xfrm>
            <a:off x="294045" y="1599124"/>
            <a:ext cx="11743467" cy="4524315"/>
          </a:xfrm>
          <a:prstGeom prst="rect">
            <a:avLst/>
          </a:prstGeom>
        </p:spPr>
        <p:txBody>
          <a:bodyPr wrap="square">
            <a:spAutoFit/>
          </a:bodyPr>
          <a:lstStyle/>
          <a:p>
            <a:r>
              <a:rPr lang="en-US" sz="2400" dirty="0">
                <a:solidFill>
                  <a:srgbClr val="C586C0"/>
                </a:solidFill>
                <a:latin typeface="Menlo" panose="020B0609030804020204" pitchFamily="49" charset="0"/>
              </a:rPr>
              <a:t>static</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synthesize</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"mock"</a:t>
            </a:r>
            <a:r>
              <a:rPr lang="en-US" sz="2400" dirty="0">
                <a:solidFill>
                  <a:srgbClr val="D4D4D4"/>
                </a:solidFill>
                <a:latin typeface="Menlo" panose="020B0609030804020204" pitchFamily="49" charset="0"/>
              </a:rPr>
              <a:t>}</a:t>
            </a:r>
          </a:p>
          <a:p>
            <a:r>
              <a:rPr lang="en-US" sz="2400" dirty="0" err="1">
                <a:solidFill>
                  <a:srgbClr val="DCDCAA"/>
                </a:solidFill>
                <a:latin typeface="Menlo" panose="020B0609030804020204" pitchFamily="49" charset="0"/>
              </a:rPr>
              <a:t>freshSecurityClearance</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returns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securityClearance</a:t>
            </a:r>
            <a:r>
              <a:rPr lang="en-US" sz="2400" dirty="0">
                <a:solidFill>
                  <a:srgbClr val="D4D4D4"/>
                </a:solidFill>
                <a:latin typeface="Menlo" panose="020B0609030804020204" pitchFamily="49" charset="0"/>
              </a:rPr>
              <a:t> : </a:t>
            </a:r>
            <a:r>
              <a:rPr lang="en-US" sz="2400" dirty="0">
                <a:solidFill>
                  <a:srgbClr val="569CD6"/>
                </a:solidFill>
                <a:latin typeface="Menlo" panose="020B0609030804020204" pitchFamily="49" charset="0"/>
              </a:rPr>
              <a:t>Token</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fresh</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securityClearance</a:t>
            </a:r>
            <a:r>
              <a:rPr lang="en-US" sz="2400" dirty="0">
                <a:solidFill>
                  <a:srgbClr val="D4D4D4"/>
                </a:solidFill>
                <a:latin typeface="Menlo" panose="020B0609030804020204" pitchFamily="49" charset="0"/>
              </a:rPr>
              <a:t>)</a:t>
            </a:r>
          </a:p>
          <a:p>
            <a:br>
              <a:rPr lang="en-US" sz="2400" dirty="0">
                <a:solidFill>
                  <a:srgbClr val="D4D4D4"/>
                </a:solidFill>
                <a:latin typeface="Menlo" panose="020B0609030804020204" pitchFamily="49" charset="0"/>
              </a:rPr>
            </a:br>
            <a:r>
              <a:rPr lang="en-US" sz="2400" dirty="0">
                <a:solidFill>
                  <a:srgbClr val="C586C0"/>
                </a:solidFill>
                <a:latin typeface="Menlo" panose="020B0609030804020204" pitchFamily="49" charset="0"/>
              </a:rPr>
              <a:t>static</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synthesize</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"mock"</a:t>
            </a:r>
            <a:r>
              <a:rPr lang="en-US" sz="2400" dirty="0">
                <a:solidFill>
                  <a:srgbClr val="D4D4D4"/>
                </a:solidFill>
                <a:latin typeface="Menlo" panose="020B0609030804020204" pitchFamily="49" charset="0"/>
              </a:rPr>
              <a:t>}</a:t>
            </a:r>
          </a:p>
          <a:p>
            <a:r>
              <a:rPr lang="en-US" sz="2400" dirty="0" err="1">
                <a:solidFill>
                  <a:srgbClr val="DCDCAA"/>
                </a:solidFill>
                <a:latin typeface="Menlo" panose="020B0609030804020204" pitchFamily="49" charset="0"/>
              </a:rPr>
              <a:t>freshToken</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returns</a:t>
            </a:r>
            <a:r>
              <a:rPr lang="en-US" sz="2400" dirty="0">
                <a:solidFill>
                  <a:srgbClr val="D4D4D4"/>
                </a:solidFill>
                <a:latin typeface="Menlo" panose="020B0609030804020204" pitchFamily="49" charset="0"/>
              </a:rPr>
              <a:t> (token : </a:t>
            </a:r>
            <a:r>
              <a:rPr lang="en-US" sz="2400" dirty="0">
                <a:solidFill>
                  <a:srgbClr val="569CD6"/>
                </a:solidFill>
                <a:latin typeface="Menlo" panose="020B0609030804020204" pitchFamily="49" charset="0"/>
              </a:rPr>
              <a:t>Token</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fresh</a:t>
            </a:r>
            <a:r>
              <a:rPr lang="en-US" sz="2400" dirty="0">
                <a:solidFill>
                  <a:srgbClr val="D4D4D4"/>
                </a:solidFill>
                <a:latin typeface="Menlo" panose="020B0609030804020204" pitchFamily="49" charset="0"/>
              </a:rPr>
              <a:t>(token)</a:t>
            </a:r>
          </a:p>
          <a:p>
            <a:br>
              <a:rPr lang="en-US" sz="2400" dirty="0">
                <a:solidFill>
                  <a:srgbClr val="D4D4D4"/>
                </a:solidFill>
                <a:latin typeface="Menlo" panose="020B0609030804020204" pitchFamily="49" charset="0"/>
              </a:rPr>
            </a:br>
            <a:r>
              <a:rPr lang="en-US" sz="2400" dirty="0">
                <a:solidFill>
                  <a:srgbClr val="C586C0"/>
                </a:solidFill>
                <a:latin typeface="Menlo" panose="020B0609030804020204" pitchFamily="49" charset="0"/>
              </a:rPr>
              <a:t>static</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synthesize</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"mock"</a:t>
            </a:r>
            <a:r>
              <a:rPr lang="en-US" sz="2400" dirty="0">
                <a:solidFill>
                  <a:srgbClr val="D4D4D4"/>
                </a:solidFill>
                <a:latin typeface="Menlo" panose="020B0609030804020204" pitchFamily="49" charset="0"/>
              </a:rPr>
              <a:t>}</a:t>
            </a:r>
          </a:p>
          <a:p>
            <a:r>
              <a:rPr lang="en-US" sz="2400" dirty="0" err="1">
                <a:solidFill>
                  <a:srgbClr val="DCDCAA"/>
                </a:solidFill>
                <a:latin typeface="Menlo" panose="020B0609030804020204" pitchFamily="49" charset="0"/>
              </a:rPr>
              <a:t>freshFingerprint</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returns</a:t>
            </a:r>
            <a:r>
              <a:rPr lang="en-US" sz="2400" dirty="0">
                <a:solidFill>
                  <a:srgbClr val="D4D4D4"/>
                </a:solidFill>
                <a:latin typeface="Menlo" panose="020B0609030804020204" pitchFamily="49" charset="0"/>
              </a:rPr>
              <a:t> (fingerprint : </a:t>
            </a:r>
            <a:r>
              <a:rPr lang="en-US" sz="2400" dirty="0">
                <a:solidFill>
                  <a:srgbClr val="569CD6"/>
                </a:solidFill>
                <a:latin typeface="Menlo" panose="020B0609030804020204" pitchFamily="49" charset="0"/>
              </a:rPr>
              <a:t>Fingerprint</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fresh</a:t>
            </a:r>
            <a:r>
              <a:rPr lang="en-US" sz="2400" dirty="0">
                <a:solidFill>
                  <a:srgbClr val="D4D4D4"/>
                </a:solidFill>
                <a:latin typeface="Menlo" panose="020B0609030804020204" pitchFamily="49" charset="0"/>
              </a:rPr>
              <a:t>(fingerprint)</a:t>
            </a:r>
            <a:endParaRPr lang="en-US" sz="2400" b="0" dirty="0">
              <a:solidFill>
                <a:srgbClr val="D4D4D4"/>
              </a:solidFill>
              <a:effectLst/>
              <a:latin typeface="Menlo" panose="020B0609030804020204" pitchFamily="49" charset="0"/>
            </a:endParaRPr>
          </a:p>
        </p:txBody>
      </p:sp>
      <p:grpSp>
        <p:nvGrpSpPr>
          <p:cNvPr id="8" name="Group 7">
            <a:extLst>
              <a:ext uri="{FF2B5EF4-FFF2-40B4-BE49-F238E27FC236}">
                <a16:creationId xmlns:a16="http://schemas.microsoft.com/office/drawing/2014/main" id="{70916DC6-6299-9C49-A2B8-136E1999C02D}"/>
              </a:ext>
            </a:extLst>
          </p:cNvPr>
          <p:cNvGrpSpPr/>
          <p:nvPr/>
        </p:nvGrpSpPr>
        <p:grpSpPr>
          <a:xfrm>
            <a:off x="3460545" y="734561"/>
            <a:ext cx="6384915" cy="536713"/>
            <a:chOff x="1013792" y="3899452"/>
            <a:chExt cx="6384915" cy="536713"/>
          </a:xfrm>
        </p:grpSpPr>
        <p:sp>
          <p:nvSpPr>
            <p:cNvPr id="9" name="Oval 8">
              <a:extLst>
                <a:ext uri="{FF2B5EF4-FFF2-40B4-BE49-F238E27FC236}">
                  <a16:creationId xmlns:a16="http://schemas.microsoft.com/office/drawing/2014/main" id="{3A10231A-A40D-874F-BA4B-515B34E2E383}"/>
                </a:ext>
              </a:extLst>
            </p:cNvPr>
            <p:cNvSpPr/>
            <p:nvPr/>
          </p:nvSpPr>
          <p:spPr>
            <a:xfrm>
              <a:off x="1013792" y="3899452"/>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10" name="TextBox 9">
              <a:extLst>
                <a:ext uri="{FF2B5EF4-FFF2-40B4-BE49-F238E27FC236}">
                  <a16:creationId xmlns:a16="http://schemas.microsoft.com/office/drawing/2014/main" id="{B87174F1-368A-EC4C-9160-2151986C64D9}"/>
                </a:ext>
              </a:extLst>
            </p:cNvPr>
            <p:cNvSpPr txBox="1"/>
            <p:nvPr/>
          </p:nvSpPr>
          <p:spPr>
            <a:xfrm>
              <a:off x="1676400" y="3936975"/>
              <a:ext cx="5722307"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1"/>
                  </a:solidFill>
                </a:rPr>
                <a:t>true </a:t>
              </a:r>
              <a:r>
                <a:rPr lang="en-US" sz="2400" dirty="0"/>
                <a:t>and any </a:t>
              </a:r>
              <a:r>
                <a:rPr lang="en-US" sz="2400" i="1" dirty="0">
                  <a:solidFill>
                    <a:schemeClr val="tx2"/>
                  </a:solidFill>
                </a:rPr>
                <a:t>level</a:t>
              </a:r>
              <a:r>
                <a:rPr lang="en-US" sz="2400" dirty="0"/>
                <a:t>, </a:t>
              </a:r>
              <a:r>
                <a:rPr lang="en-US" sz="2400" i="1" dirty="0"/>
                <a:t>t</a:t>
              </a:r>
              <a:r>
                <a:rPr lang="en-US" sz="2400" dirty="0"/>
                <a:t>, and </a:t>
              </a:r>
              <a:r>
                <a:rPr lang="en-US" sz="2400" i="1" dirty="0"/>
                <a:t>fingerprint </a:t>
              </a:r>
            </a:p>
          </p:txBody>
        </p:sp>
      </p:grpSp>
      <p:sp>
        <p:nvSpPr>
          <p:cNvPr id="11" name="TextBox 10">
            <a:extLst>
              <a:ext uri="{FF2B5EF4-FFF2-40B4-BE49-F238E27FC236}">
                <a16:creationId xmlns:a16="http://schemas.microsoft.com/office/drawing/2014/main" id="{DFFC7FB8-A341-C84A-8E19-0EABA6CAFFD0}"/>
              </a:ext>
            </a:extLst>
          </p:cNvPr>
          <p:cNvSpPr txBox="1"/>
          <p:nvPr/>
        </p:nvSpPr>
        <p:spPr>
          <a:xfrm>
            <a:off x="7515370" y="2984118"/>
            <a:ext cx="4660179" cy="1754326"/>
          </a:xfrm>
          <a:prstGeom prst="rect">
            <a:avLst/>
          </a:prstGeom>
          <a:noFill/>
        </p:spPr>
        <p:txBody>
          <a:bodyPr wrap="square" rtlCol="0">
            <a:spAutoFit/>
          </a:bodyPr>
          <a:lstStyle/>
          <a:p>
            <a:pPr algn="ctr"/>
            <a:r>
              <a:rPr lang="en-US" sz="3600" dirty="0">
                <a:solidFill>
                  <a:srgbClr val="CE9178"/>
                </a:solidFill>
                <a:latin typeface="Menlo" panose="020B0609030804020204" pitchFamily="49" charset="0"/>
              </a:rPr>
              <a:t>”mock” </a:t>
            </a:r>
            <a:r>
              <a:rPr lang="en-US" sz="3600" dirty="0"/>
              <a:t>is a true mock and only its interface is available</a:t>
            </a:r>
          </a:p>
        </p:txBody>
      </p:sp>
      <p:sp>
        <p:nvSpPr>
          <p:cNvPr id="13" name="TextBox 12">
            <a:extLst>
              <a:ext uri="{FF2B5EF4-FFF2-40B4-BE49-F238E27FC236}">
                <a16:creationId xmlns:a16="http://schemas.microsoft.com/office/drawing/2014/main" id="{6ADCD813-63AC-F146-B4A8-B472D76AB147}"/>
              </a:ext>
            </a:extLst>
          </p:cNvPr>
          <p:cNvSpPr txBox="1"/>
          <p:nvPr/>
        </p:nvSpPr>
        <p:spPr>
          <a:xfrm>
            <a:off x="7377830" y="5170709"/>
            <a:ext cx="4609578" cy="1200329"/>
          </a:xfrm>
          <a:prstGeom prst="rect">
            <a:avLst/>
          </a:prstGeom>
          <a:noFill/>
        </p:spPr>
        <p:txBody>
          <a:bodyPr wrap="square" rtlCol="0">
            <a:spAutoFit/>
          </a:bodyPr>
          <a:lstStyle/>
          <a:p>
            <a:pPr algn="ctr"/>
            <a:r>
              <a:rPr lang="en-US" sz="3600" dirty="0"/>
              <a:t>Behavior unconstrained by default</a:t>
            </a:r>
          </a:p>
        </p:txBody>
      </p:sp>
    </p:spTree>
    <p:extLst>
      <p:ext uri="{BB962C8B-B14F-4D97-AF65-F5344CB8AC3E}">
        <p14:creationId xmlns:p14="http://schemas.microsoft.com/office/powerpoint/2010/main" val="15143601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FDDF2A-345C-2440-BF96-556D93C7037D}"/>
              </a:ext>
            </a:extLst>
          </p:cNvPr>
          <p:cNvSpPr/>
          <p:nvPr/>
        </p:nvSpPr>
        <p:spPr>
          <a:xfrm>
            <a:off x="627483" y="1432596"/>
            <a:ext cx="10207531" cy="5262979"/>
          </a:xfrm>
          <a:prstGeom prst="rect">
            <a:avLst/>
          </a:prstGeom>
        </p:spPr>
        <p:txBody>
          <a:bodyPr wrap="square">
            <a:spAutoFit/>
          </a:bodyPr>
          <a:lstStyle/>
          <a:p>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test</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”halts"</a:t>
            </a:r>
            <a:r>
              <a:rPr lang="en-US" sz="2400" dirty="0">
                <a:solidFill>
                  <a:srgbClr val="D4D4D4"/>
                </a:solidFill>
                <a:latin typeface="Menlo" panose="020B0609030804020204" pitchFamily="49" charset="0"/>
              </a:rPr>
              <a:t>}</a:t>
            </a:r>
          </a:p>
          <a:p>
            <a:r>
              <a:rPr lang="en-US" sz="2400" dirty="0" err="1">
                <a:solidFill>
                  <a:srgbClr val="DCDCAA"/>
                </a:solidFill>
                <a:latin typeface="Menlo" panose="020B0609030804020204" pitchFamily="49" charset="0"/>
              </a:rPr>
              <a:t>should_throwException_when_alarmIsAlreadySet</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idStation</a:t>
            </a:r>
            <a:r>
              <a:rPr lang="en-US" sz="2400" dirty="0">
                <a:solidFill>
                  <a:srgbClr val="D4D4D4"/>
                </a:solidFill>
                <a:latin typeface="Menlo" panose="020B0609030804020204" pitchFamily="49" charset="0"/>
              </a:rPr>
              <a:t> : </a:t>
            </a:r>
            <a:r>
              <a:rPr lang="en-US" sz="2400" dirty="0" err="1">
                <a:solidFill>
                  <a:srgbClr val="569CD6"/>
                </a:solidFill>
                <a:latin typeface="Menlo" panose="020B0609030804020204" pitchFamily="49" charset="0"/>
              </a:rPr>
              <a:t>IdStation</a:t>
            </a:r>
            <a:r>
              <a:rPr lang="en-US" sz="2400" dirty="0">
                <a:solidFill>
                  <a:srgbClr val="D4D4D4"/>
                </a:solidFill>
                <a:latin typeface="Menlo" panose="020B0609030804020204" pitchFamily="49" charset="0"/>
              </a:rPr>
              <a:t> := </a:t>
            </a:r>
            <a:r>
              <a:rPr lang="en-US" sz="2400" dirty="0" err="1">
                <a:solidFill>
                  <a:srgbClr val="DCDCAA"/>
                </a:solidFill>
                <a:latin typeface="Menlo" panose="020B0609030804020204" pitchFamily="49" charset="0"/>
              </a:rPr>
              <a:t>freshIdStation</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level : </a:t>
            </a:r>
            <a:r>
              <a:rPr lang="en-US" sz="2400" dirty="0" err="1">
                <a:solidFill>
                  <a:srgbClr val="569CD6"/>
                </a:solidFill>
                <a:latin typeface="Menlo" panose="020B0609030804020204" pitchFamily="49" charset="0"/>
              </a:rPr>
              <a:t>IdStation</a:t>
            </a:r>
            <a:r>
              <a:rPr lang="en-US" sz="2400" dirty="0">
                <a:solidFill>
                  <a:srgbClr val="D4D4D4"/>
                </a:solidFill>
                <a:latin typeface="Menlo" panose="020B0609030804020204" pitchFamily="49" charset="0"/>
              </a:rPr>
              <a:t> := </a:t>
            </a:r>
            <a:r>
              <a:rPr lang="en-US" sz="2400" dirty="0" err="1">
                <a:solidFill>
                  <a:srgbClr val="DCDCAA"/>
                </a:solidFill>
                <a:latin typeface="Menlo" panose="020B0609030804020204" pitchFamily="49" charset="0"/>
              </a:rPr>
              <a:t>freshSecurityClearance</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idStation.alarm</a:t>
            </a:r>
            <a:r>
              <a:rPr lang="en-US" sz="2400" dirty="0">
                <a:solidFill>
                  <a:srgbClr val="D4D4D4"/>
                </a:solidFill>
                <a:latin typeface="Menlo" panose="020B0609030804020204" pitchFamily="49" charset="0"/>
              </a:rPr>
              <a:t> := </a:t>
            </a:r>
            <a:r>
              <a:rPr lang="en-US" sz="2400" dirty="0">
                <a:solidFill>
                  <a:srgbClr val="C586C0"/>
                </a:solidFill>
                <a:latin typeface="Menlo" panose="020B0609030804020204" pitchFamily="49" charset="0"/>
              </a:rPr>
              <a:t>true</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idStation.level</a:t>
            </a:r>
            <a:r>
              <a:rPr lang="en-US" sz="2400" dirty="0">
                <a:solidFill>
                  <a:srgbClr val="D4D4D4"/>
                </a:solidFill>
                <a:latin typeface="Menlo" panose="020B0609030804020204" pitchFamily="49" charset="0"/>
              </a:rPr>
              <a:t> := level;</a:t>
            </a:r>
          </a:p>
          <a:p>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token : </a:t>
            </a:r>
            <a:r>
              <a:rPr lang="en-US" sz="2400" dirty="0">
                <a:solidFill>
                  <a:srgbClr val="569CD6"/>
                </a:solidFill>
                <a:latin typeface="Menlo" panose="020B0609030804020204" pitchFamily="49" charset="0"/>
              </a:rPr>
              <a:t>Token</a:t>
            </a:r>
            <a:r>
              <a:rPr lang="en-US" sz="2400" dirty="0">
                <a:solidFill>
                  <a:srgbClr val="D4D4D4"/>
                </a:solidFill>
                <a:latin typeface="Menlo" panose="020B0609030804020204" pitchFamily="49" charset="0"/>
              </a:rPr>
              <a:t> := </a:t>
            </a:r>
            <a:r>
              <a:rPr lang="en-US" sz="2400" dirty="0" err="1">
                <a:solidFill>
                  <a:srgbClr val="DCDCAA"/>
                </a:solidFill>
                <a:latin typeface="Menlo" panose="020B0609030804020204" pitchFamily="49" charset="0"/>
              </a:rPr>
              <a:t>freshToken</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fingerprint := </a:t>
            </a:r>
            <a:r>
              <a:rPr lang="en-US" sz="2400" dirty="0" err="1">
                <a:solidFill>
                  <a:srgbClr val="DCDCAA"/>
                </a:solidFill>
                <a:latin typeface="Menlo" panose="020B0609030804020204" pitchFamily="49" charset="0"/>
              </a:rPr>
              <a:t>freshFingerprint</a:t>
            </a:r>
            <a:r>
              <a:rPr lang="en-US" sz="2400" dirty="0">
                <a:solidFill>
                  <a:srgbClr val="D4D4D4"/>
                </a:solidFill>
                <a:latin typeface="Menlo" panose="020B0609030804020204" pitchFamily="49" charset="0"/>
              </a:rPr>
              <a:t>();</a:t>
            </a:r>
          </a:p>
          <a:p>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 := </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idStation.</a:t>
            </a:r>
            <a:r>
              <a:rPr lang="en-US" sz="2400" dirty="0" err="1">
                <a:solidFill>
                  <a:srgbClr val="DCDCAA"/>
                </a:solidFill>
                <a:latin typeface="Menlo" panose="020B0609030804020204" pitchFamily="49" charset="0"/>
              </a:rPr>
              <a:t>hasAccess</a:t>
            </a:r>
            <a:r>
              <a:rPr lang="en-US" sz="2400" dirty="0">
                <a:solidFill>
                  <a:srgbClr val="D4D4D4"/>
                </a:solidFill>
                <a:latin typeface="Menlo" panose="020B0609030804020204" pitchFamily="49" charset="0"/>
              </a:rPr>
              <a:t>(token, fingerprint);</a:t>
            </a:r>
          </a:p>
          <a:p>
            <a:r>
              <a:rPr lang="en-US" sz="2400" dirty="0">
                <a:solidFill>
                  <a:srgbClr val="D4D4D4"/>
                </a:solidFill>
                <a:latin typeface="Menlo" panose="020B0609030804020204" pitchFamily="49" charset="0"/>
              </a:rPr>
              <a:t>}</a:t>
            </a:r>
            <a:endParaRPr lang="en-US" sz="2400" b="0" dirty="0">
              <a:solidFill>
                <a:srgbClr val="D4D4D4"/>
              </a:solidFill>
              <a:effectLst/>
              <a:latin typeface="Menlo" panose="020B0609030804020204" pitchFamily="49" charset="0"/>
            </a:endParaRPr>
          </a:p>
        </p:txBody>
      </p:sp>
      <p:sp>
        <p:nvSpPr>
          <p:cNvPr id="8" name="TextBox 7">
            <a:extLst>
              <a:ext uri="{FF2B5EF4-FFF2-40B4-BE49-F238E27FC236}">
                <a16:creationId xmlns:a16="http://schemas.microsoft.com/office/drawing/2014/main" id="{EC463906-19A9-0242-90A7-B0F24785DD14}"/>
              </a:ext>
            </a:extLst>
          </p:cNvPr>
          <p:cNvSpPr txBox="1"/>
          <p:nvPr/>
        </p:nvSpPr>
        <p:spPr>
          <a:xfrm>
            <a:off x="8327717" y="3834026"/>
            <a:ext cx="3864283" cy="1200329"/>
          </a:xfrm>
          <a:prstGeom prst="rect">
            <a:avLst/>
          </a:prstGeom>
          <a:noFill/>
        </p:spPr>
        <p:txBody>
          <a:bodyPr wrap="square" rtlCol="0">
            <a:spAutoFit/>
          </a:bodyPr>
          <a:lstStyle/>
          <a:p>
            <a:pPr algn="ctr"/>
            <a:r>
              <a:rPr lang="en-US" sz="3600" dirty="0"/>
              <a:t>Nothing to prove for bad input test</a:t>
            </a:r>
          </a:p>
        </p:txBody>
      </p:sp>
      <p:sp>
        <p:nvSpPr>
          <p:cNvPr id="9" name="Title 8">
            <a:extLst>
              <a:ext uri="{FF2B5EF4-FFF2-40B4-BE49-F238E27FC236}">
                <a16:creationId xmlns:a16="http://schemas.microsoft.com/office/drawing/2014/main" id="{77E287BE-E68D-2748-AE87-C6D092662D82}"/>
              </a:ext>
            </a:extLst>
          </p:cNvPr>
          <p:cNvSpPr>
            <a:spLocks noGrp="1"/>
          </p:cNvSpPr>
          <p:nvPr>
            <p:ph type="title"/>
          </p:nvPr>
        </p:nvSpPr>
        <p:spPr/>
        <p:txBody>
          <a:bodyPr/>
          <a:lstStyle/>
          <a:p>
            <a:r>
              <a:rPr lang="en-US" dirty="0"/>
              <a:t>Test for </a:t>
            </a:r>
          </a:p>
        </p:txBody>
      </p:sp>
      <p:grpSp>
        <p:nvGrpSpPr>
          <p:cNvPr id="10" name="Group 9">
            <a:extLst>
              <a:ext uri="{FF2B5EF4-FFF2-40B4-BE49-F238E27FC236}">
                <a16:creationId xmlns:a16="http://schemas.microsoft.com/office/drawing/2014/main" id="{68840598-0834-9E4C-AFE1-9B599E8B7638}"/>
              </a:ext>
            </a:extLst>
          </p:cNvPr>
          <p:cNvGrpSpPr/>
          <p:nvPr/>
        </p:nvGrpSpPr>
        <p:grpSpPr>
          <a:xfrm>
            <a:off x="2853034" y="734561"/>
            <a:ext cx="6384915" cy="536713"/>
            <a:chOff x="1013792" y="3899452"/>
            <a:chExt cx="6384915" cy="536713"/>
          </a:xfrm>
        </p:grpSpPr>
        <p:sp>
          <p:nvSpPr>
            <p:cNvPr id="11" name="Oval 10">
              <a:extLst>
                <a:ext uri="{FF2B5EF4-FFF2-40B4-BE49-F238E27FC236}">
                  <a16:creationId xmlns:a16="http://schemas.microsoft.com/office/drawing/2014/main" id="{6ACE1DB4-E36A-0E41-9B21-6887BBFBB2DE}"/>
                </a:ext>
              </a:extLst>
            </p:cNvPr>
            <p:cNvSpPr/>
            <p:nvPr/>
          </p:nvSpPr>
          <p:spPr>
            <a:xfrm>
              <a:off x="1013792" y="3899452"/>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12" name="TextBox 11">
              <a:extLst>
                <a:ext uri="{FF2B5EF4-FFF2-40B4-BE49-F238E27FC236}">
                  <a16:creationId xmlns:a16="http://schemas.microsoft.com/office/drawing/2014/main" id="{B7E49BBF-CD0B-FB4E-9693-584846F67A6F}"/>
                </a:ext>
              </a:extLst>
            </p:cNvPr>
            <p:cNvSpPr txBox="1"/>
            <p:nvPr/>
          </p:nvSpPr>
          <p:spPr>
            <a:xfrm>
              <a:off x="1676400" y="3936975"/>
              <a:ext cx="5722307"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1"/>
                  </a:solidFill>
                </a:rPr>
                <a:t>true </a:t>
              </a:r>
              <a:r>
                <a:rPr lang="en-US" sz="2400" dirty="0"/>
                <a:t>and any </a:t>
              </a:r>
              <a:r>
                <a:rPr lang="en-US" sz="2400" i="1" dirty="0">
                  <a:solidFill>
                    <a:schemeClr val="tx2"/>
                  </a:solidFill>
                </a:rPr>
                <a:t>level</a:t>
              </a:r>
              <a:r>
                <a:rPr lang="en-US" sz="2400" dirty="0"/>
                <a:t>, </a:t>
              </a:r>
              <a:r>
                <a:rPr lang="en-US" sz="2400" i="1" dirty="0"/>
                <a:t>t</a:t>
              </a:r>
              <a:r>
                <a:rPr lang="en-US" sz="2400" dirty="0"/>
                <a:t>, and </a:t>
              </a:r>
              <a:r>
                <a:rPr lang="en-US" sz="2400" i="1" dirty="0"/>
                <a:t>fingerprint </a:t>
              </a:r>
            </a:p>
          </p:txBody>
        </p:sp>
      </p:grpSp>
    </p:spTree>
    <p:extLst>
      <p:ext uri="{BB962C8B-B14F-4D97-AF65-F5344CB8AC3E}">
        <p14:creationId xmlns:p14="http://schemas.microsoft.com/office/powerpoint/2010/main" val="24147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3C8A68D-7274-4E42-A656-F216C50D8747}"/>
              </a:ext>
            </a:extLst>
          </p:cNvPr>
          <p:cNvPicPr>
            <a:picLocks noChangeAspect="1"/>
          </p:cNvPicPr>
          <p:nvPr/>
        </p:nvPicPr>
        <p:blipFill rotWithShape="1">
          <a:blip r:embed="rId3"/>
          <a:srcRect l="10344" r="10344"/>
          <a:stretch/>
        </p:blipFill>
        <p:spPr>
          <a:xfrm>
            <a:off x="1" y="10"/>
            <a:ext cx="9669642" cy="68579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94EE82F1-49BE-F747-A1E6-EE21875F8623}"/>
              </a:ext>
            </a:extLst>
          </p:cNvPr>
          <p:cNvSpPr txBox="1"/>
          <p:nvPr/>
        </p:nvSpPr>
        <p:spPr>
          <a:xfrm>
            <a:off x="5757863" y="3848663"/>
            <a:ext cx="6113525" cy="2609287"/>
          </a:xfrm>
          <a:prstGeom prst="rect">
            <a:avLst/>
          </a:prstGeom>
        </p:spPr>
        <p:txBody>
          <a:bodyPr vert="horz" lIns="91440" tIns="45720" rIns="91440" bIns="45720" rtlCol="0">
            <a:noAutofit/>
          </a:bodyPr>
          <a:lstStyle/>
          <a:p>
            <a:pPr algn="ctr" defTabSz="914400">
              <a:lnSpc>
                <a:spcPct val="90000"/>
              </a:lnSpc>
              <a:spcAft>
                <a:spcPts val="600"/>
              </a:spcAft>
            </a:pPr>
            <a:r>
              <a:rPr lang="en-US" sz="4000" dirty="0"/>
              <a:t>Designing high assurance systems is hard because failure risks reputation, safety, capital, etc.</a:t>
            </a:r>
          </a:p>
        </p:txBody>
      </p:sp>
    </p:spTree>
    <p:extLst>
      <p:ext uri="{BB962C8B-B14F-4D97-AF65-F5344CB8AC3E}">
        <p14:creationId xmlns:p14="http://schemas.microsoft.com/office/powerpoint/2010/main" val="31417073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E114D-8D49-634F-B217-14F3BF548A45}"/>
              </a:ext>
            </a:extLst>
          </p:cNvPr>
          <p:cNvSpPr>
            <a:spLocks noGrp="1"/>
          </p:cNvSpPr>
          <p:nvPr>
            <p:ph type="title"/>
          </p:nvPr>
        </p:nvSpPr>
        <p:spPr/>
        <p:txBody>
          <a:bodyPr/>
          <a:lstStyle/>
          <a:p>
            <a:r>
              <a:rPr lang="en-US" dirty="0"/>
              <a:t>Input for</a:t>
            </a:r>
          </a:p>
        </p:txBody>
      </p:sp>
      <p:grpSp>
        <p:nvGrpSpPr>
          <p:cNvPr id="6" name="Group 5">
            <a:extLst>
              <a:ext uri="{FF2B5EF4-FFF2-40B4-BE49-F238E27FC236}">
                <a16:creationId xmlns:a16="http://schemas.microsoft.com/office/drawing/2014/main" id="{1F0B9F77-1E15-B047-AD83-A8DEB8A572A2}"/>
              </a:ext>
            </a:extLst>
          </p:cNvPr>
          <p:cNvGrpSpPr/>
          <p:nvPr/>
        </p:nvGrpSpPr>
        <p:grpSpPr>
          <a:xfrm>
            <a:off x="3205619" y="759549"/>
            <a:ext cx="8030228" cy="536713"/>
            <a:chOff x="1318592" y="5327964"/>
            <a:chExt cx="8030228" cy="536713"/>
          </a:xfrm>
        </p:grpSpPr>
        <p:sp>
          <p:nvSpPr>
            <p:cNvPr id="7" name="Oval 6">
              <a:extLst>
                <a:ext uri="{FF2B5EF4-FFF2-40B4-BE49-F238E27FC236}">
                  <a16:creationId xmlns:a16="http://schemas.microsoft.com/office/drawing/2014/main" id="{A44DFC01-80F2-B847-A7E0-7B2E8F79B103}"/>
                </a:ext>
              </a:extLst>
            </p:cNvPr>
            <p:cNvSpPr/>
            <p:nvPr/>
          </p:nvSpPr>
          <p:spPr>
            <a:xfrm>
              <a:off x="1318592" y="5327964"/>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8" name="TextBox 7">
              <a:extLst>
                <a:ext uri="{FF2B5EF4-FFF2-40B4-BE49-F238E27FC236}">
                  <a16:creationId xmlns:a16="http://schemas.microsoft.com/office/drawing/2014/main" id="{067573DE-3520-A240-88AA-F45DBE8E6833}"/>
                </a:ext>
              </a:extLst>
            </p:cNvPr>
            <p:cNvSpPr txBox="1"/>
            <p:nvPr/>
          </p:nvSpPr>
          <p:spPr>
            <a:xfrm>
              <a:off x="2002793" y="5365487"/>
              <a:ext cx="7346027"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5"/>
                  </a:solidFill>
                </a:rPr>
                <a:t>false</a:t>
              </a:r>
              <a:r>
                <a:rPr lang="en-US" sz="2400" dirty="0"/>
                <a:t>, any </a:t>
              </a:r>
              <a:r>
                <a:rPr lang="en-US" sz="2400" i="1" dirty="0">
                  <a:solidFill>
                    <a:schemeClr val="tx2"/>
                  </a:solidFill>
                </a:rPr>
                <a:t>level</a:t>
              </a:r>
              <a:r>
                <a:rPr lang="en-US" sz="2400" dirty="0"/>
                <a:t>, and </a:t>
              </a:r>
              <a:r>
                <a:rPr lang="en-US" sz="2400" i="1" dirty="0">
                  <a:solidFill>
                    <a:schemeClr val="tx2"/>
                  </a:solidFill>
                </a:rPr>
                <a:t>t</a:t>
              </a:r>
              <a:r>
                <a:rPr lang="en-US" sz="2400" dirty="0"/>
                <a:t> does not certify </a:t>
              </a:r>
              <a:r>
                <a:rPr lang="en-US" sz="2400" i="1" dirty="0">
                  <a:solidFill>
                    <a:schemeClr val="tx2"/>
                  </a:solidFill>
                </a:rPr>
                <a:t>fingerprint</a:t>
              </a:r>
              <a:endParaRPr lang="en-US" sz="2400" dirty="0">
                <a:solidFill>
                  <a:schemeClr val="accent5"/>
                </a:solidFill>
              </a:endParaRPr>
            </a:p>
          </p:txBody>
        </p:sp>
      </p:grpSp>
      <p:sp>
        <p:nvSpPr>
          <p:cNvPr id="9" name="Rectangle 8">
            <a:extLst>
              <a:ext uri="{FF2B5EF4-FFF2-40B4-BE49-F238E27FC236}">
                <a16:creationId xmlns:a16="http://schemas.microsoft.com/office/drawing/2014/main" id="{8EB5EA61-21DF-8843-ADC2-D70125DA738C}"/>
              </a:ext>
            </a:extLst>
          </p:cNvPr>
          <p:cNvSpPr/>
          <p:nvPr/>
        </p:nvSpPr>
        <p:spPr>
          <a:xfrm>
            <a:off x="1705105" y="2122635"/>
            <a:ext cx="8781789" cy="2677656"/>
          </a:xfrm>
          <a:prstGeom prst="rect">
            <a:avLst/>
          </a:prstGeom>
        </p:spPr>
        <p:txBody>
          <a:bodyPr wrap="square">
            <a:spAutoFit/>
          </a:bodyPr>
          <a:lstStyle/>
          <a:p>
            <a:r>
              <a:rPr lang="en-US" sz="2400" dirty="0">
                <a:solidFill>
                  <a:srgbClr val="C586C0"/>
                </a:solidFill>
                <a:latin typeface="Menlo" panose="020B0609030804020204" pitchFamily="49" charset="0"/>
              </a:rPr>
              <a:t>static</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synthesize</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"mock"</a:t>
            </a:r>
            <a:r>
              <a:rPr lang="en-US" sz="2400" dirty="0">
                <a:solidFill>
                  <a:srgbClr val="D4D4D4"/>
                </a:solidFill>
                <a:latin typeface="Menlo" panose="020B0609030804020204" pitchFamily="49" charset="0"/>
              </a:rPr>
              <a:t>}</a:t>
            </a:r>
          </a:p>
          <a:p>
            <a:r>
              <a:rPr lang="en-US" sz="2400" dirty="0" err="1">
                <a:solidFill>
                  <a:srgbClr val="DCDCAA"/>
                </a:solidFill>
                <a:latin typeface="Menlo" panose="020B0609030804020204" pitchFamily="49" charset="0"/>
              </a:rPr>
              <a:t>tokenDoesNotCertify</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returns</a:t>
            </a:r>
            <a:r>
              <a:rPr lang="en-US" sz="2400" dirty="0">
                <a:solidFill>
                  <a:srgbClr val="D4D4D4"/>
                </a:solidFill>
                <a:latin typeface="Menlo" panose="020B0609030804020204" pitchFamily="49" charset="0"/>
              </a:rPr>
              <a:t> (token : </a:t>
            </a:r>
            <a:r>
              <a:rPr lang="en-US" sz="2400" dirty="0">
                <a:solidFill>
                  <a:srgbClr val="569CD6"/>
                </a:solidFill>
                <a:latin typeface="Menlo" panose="020B0609030804020204" pitchFamily="49" charset="0"/>
              </a:rPr>
              <a:t>Token</a:t>
            </a:r>
            <a:r>
              <a:rPr lang="en-US" sz="2400" dirty="0">
                <a:solidFill>
                  <a:srgbClr val="D4D4D4"/>
                </a:solidFill>
                <a:latin typeface="Menlo" panose="020B0609030804020204" pitchFamily="49" charset="0"/>
              </a:rPr>
              <a:t>)</a:t>
            </a:r>
          </a:p>
          <a:p>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fresh</a:t>
            </a:r>
            <a:r>
              <a:rPr lang="en-US" sz="2400" dirty="0">
                <a:solidFill>
                  <a:srgbClr val="D4D4D4"/>
                </a:solidFill>
                <a:latin typeface="Menlo" panose="020B0609030804020204" pitchFamily="49" charset="0"/>
              </a:rPr>
              <a:t>(token)</a:t>
            </a:r>
          </a:p>
          <a:p>
            <a:endParaRPr lang="en-US" sz="2400" dirty="0">
              <a:solidFill>
                <a:srgbClr val="C586C0"/>
              </a:solidFill>
              <a:latin typeface="Menlo" panose="020B0609030804020204" pitchFamily="49" charset="0"/>
            </a:endParaRP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t>
            </a:r>
            <a:r>
              <a:rPr lang="en-US" sz="2400" dirty="0" err="1">
                <a:solidFill>
                  <a:srgbClr val="C586C0"/>
                </a:solidFill>
                <a:latin typeface="Menlo" panose="020B0609030804020204" pitchFamily="49" charset="0"/>
              </a:rPr>
              <a:t>forall</a:t>
            </a:r>
            <a:r>
              <a:rPr lang="en-US" sz="2400" dirty="0">
                <a:solidFill>
                  <a:srgbClr val="D4D4D4"/>
                </a:solidFill>
                <a:latin typeface="Menlo" panose="020B0609030804020204" pitchFamily="49" charset="0"/>
              </a:rPr>
              <a:t> fingerprint : </a:t>
            </a:r>
            <a:r>
              <a:rPr lang="en-US" sz="2400" dirty="0">
                <a:solidFill>
                  <a:srgbClr val="569CD6"/>
                </a:solidFill>
                <a:latin typeface="Menlo" panose="020B0609030804020204" pitchFamily="49" charset="0"/>
              </a:rPr>
              <a:t>Fingerprint</a:t>
            </a:r>
            <a:r>
              <a:rPr lang="en-US" sz="2400" dirty="0">
                <a:solidFill>
                  <a:srgbClr val="D4D4D4"/>
                </a:solidFill>
                <a:latin typeface="Menlo" panose="020B0609030804020204" pitchFamily="49" charset="0"/>
              </a:rPr>
              <a:t> :: </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token.</a:t>
            </a:r>
            <a:r>
              <a:rPr lang="en-US" sz="2400" dirty="0" err="1">
                <a:solidFill>
                  <a:srgbClr val="DCDCAA"/>
                </a:solidFill>
                <a:latin typeface="Menlo" panose="020B0609030804020204" pitchFamily="49" charset="0"/>
              </a:rPr>
              <a:t>doesCertify</a:t>
            </a:r>
            <a:r>
              <a:rPr lang="en-US" sz="2400" dirty="0">
                <a:solidFill>
                  <a:srgbClr val="D4D4D4"/>
                </a:solidFill>
                <a:latin typeface="Menlo" panose="020B0609030804020204" pitchFamily="49" charset="0"/>
              </a:rPr>
              <a:t>(fingerprint) == </a:t>
            </a:r>
            <a:r>
              <a:rPr lang="en-US" sz="2400" dirty="0">
                <a:solidFill>
                  <a:srgbClr val="C586C0"/>
                </a:solidFill>
                <a:latin typeface="Menlo" panose="020B0609030804020204" pitchFamily="49" charset="0"/>
              </a:rPr>
              <a:t>false</a:t>
            </a:r>
            <a:endParaRPr lang="en-US" sz="2400" dirty="0">
              <a:solidFill>
                <a:srgbClr val="D4D4D4"/>
              </a:solidFill>
              <a:latin typeface="Menlo" panose="020B0609030804020204" pitchFamily="49" charset="0"/>
            </a:endParaRPr>
          </a:p>
        </p:txBody>
      </p:sp>
      <p:sp>
        <p:nvSpPr>
          <p:cNvPr id="10" name="TextBox 9">
            <a:extLst>
              <a:ext uri="{FF2B5EF4-FFF2-40B4-BE49-F238E27FC236}">
                <a16:creationId xmlns:a16="http://schemas.microsoft.com/office/drawing/2014/main" id="{D01DD0DC-86B6-DB46-9C94-06C05C2024B6}"/>
              </a:ext>
            </a:extLst>
          </p:cNvPr>
          <p:cNvSpPr txBox="1"/>
          <p:nvPr/>
        </p:nvSpPr>
        <p:spPr>
          <a:xfrm>
            <a:off x="1298801" y="5414597"/>
            <a:ext cx="9594395" cy="646331"/>
          </a:xfrm>
          <a:prstGeom prst="rect">
            <a:avLst/>
          </a:prstGeom>
          <a:noFill/>
        </p:spPr>
        <p:txBody>
          <a:bodyPr wrap="square" rtlCol="0">
            <a:spAutoFit/>
          </a:bodyPr>
          <a:lstStyle/>
          <a:p>
            <a:pPr algn="ctr"/>
            <a:r>
              <a:rPr lang="en-US" sz="3600" dirty="0"/>
              <a:t>Defines interface behavior for the mock</a:t>
            </a:r>
          </a:p>
        </p:txBody>
      </p:sp>
    </p:spTree>
    <p:extLst>
      <p:ext uri="{BB962C8B-B14F-4D97-AF65-F5344CB8AC3E}">
        <p14:creationId xmlns:p14="http://schemas.microsoft.com/office/powerpoint/2010/main" val="2519623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BBBE6E4-5A6C-4E44-8C1E-6C8377FAA9BF}"/>
              </a:ext>
            </a:extLst>
          </p:cNvPr>
          <p:cNvSpPr/>
          <p:nvPr/>
        </p:nvSpPr>
        <p:spPr>
          <a:xfrm>
            <a:off x="434678" y="1548945"/>
            <a:ext cx="11573164" cy="3785652"/>
          </a:xfrm>
          <a:prstGeom prst="rect">
            <a:avLst/>
          </a:prstGeom>
        </p:spPr>
        <p:txBody>
          <a:bodyPr wrap="square">
            <a:spAutoFit/>
          </a:bodyPr>
          <a:lstStyle/>
          <a:p>
            <a:r>
              <a:rPr lang="en-US" sz="2000" dirty="0">
                <a:solidFill>
                  <a:srgbClr val="C586C0"/>
                </a:solidFill>
                <a:latin typeface="Menlo" panose="020B0609030804020204" pitchFamily="49" charset="0"/>
              </a:rPr>
              <a:t>method</a:t>
            </a:r>
            <a:r>
              <a:rPr lang="en-US" sz="2000" dirty="0">
                <a:solidFill>
                  <a:srgbClr val="D4D4D4"/>
                </a:solidFill>
                <a:latin typeface="Menlo" panose="020B0609030804020204" pitchFamily="49" charset="0"/>
              </a:rPr>
              <a:t> {:</a:t>
            </a:r>
            <a:r>
              <a:rPr lang="en-US" sz="2000" dirty="0">
                <a:solidFill>
                  <a:srgbClr val="9CDCFE"/>
                </a:solidFill>
                <a:latin typeface="Menlo" panose="020B0609030804020204" pitchFamily="49" charset="0"/>
              </a:rPr>
              <a:t>test</a:t>
            </a:r>
            <a:r>
              <a:rPr lang="en-US" sz="2000" dirty="0">
                <a:solidFill>
                  <a:srgbClr val="D4D4D4"/>
                </a:solidFill>
                <a:latin typeface="Menlo" panose="020B0609030804020204" pitchFamily="49" charset="0"/>
              </a:rPr>
              <a:t>}</a:t>
            </a:r>
          </a:p>
          <a:p>
            <a:r>
              <a:rPr lang="en-US" sz="2000" dirty="0" err="1">
                <a:solidFill>
                  <a:srgbClr val="DCDCAA"/>
                </a:solidFill>
                <a:latin typeface="Menlo" panose="020B0609030804020204" pitchFamily="49" charset="0"/>
              </a:rPr>
              <a:t>should_alarmAndDenyAccess_when_tokenDoesNotCertifyFingerprint</a:t>
            </a:r>
            <a:r>
              <a:rPr lang="en-US" sz="2000" dirty="0">
                <a:solidFill>
                  <a:srgbClr val="D4D4D4"/>
                </a:solidFill>
                <a:latin typeface="Menlo" panose="020B0609030804020204" pitchFamily="49" charset="0"/>
              </a:rPr>
              <a:t>()</a:t>
            </a:r>
          </a:p>
          <a:p>
            <a:r>
              <a:rPr lang="en-US" sz="2000" dirty="0">
                <a:solidFill>
                  <a:srgbClr val="D4D4D4"/>
                </a:solidFill>
                <a:latin typeface="Menlo" panose="020B0609030804020204" pitchFamily="49" charset="0"/>
              </a:rPr>
              <a:t>{</a:t>
            </a:r>
          </a:p>
          <a:p>
            <a:r>
              <a:rPr lang="en-US" sz="2000" dirty="0">
                <a:solidFill>
                  <a:srgbClr val="C586C0"/>
                </a:solidFill>
                <a:latin typeface="Menlo" panose="020B0609030804020204" pitchFamily="49" charset="0"/>
              </a:rPr>
              <a:t>  var</a:t>
            </a:r>
            <a:r>
              <a:rPr lang="en-US" sz="2000" dirty="0">
                <a:solidFill>
                  <a:srgbClr val="D4D4D4"/>
                </a:solidFill>
                <a:latin typeface="Menlo" panose="020B0609030804020204" pitchFamily="49" charset="0"/>
              </a:rPr>
              <a:t> token : </a:t>
            </a:r>
            <a:r>
              <a:rPr lang="en-US" sz="2000" dirty="0">
                <a:solidFill>
                  <a:srgbClr val="569CD6"/>
                </a:solidFill>
                <a:latin typeface="Menlo" panose="020B0609030804020204" pitchFamily="49" charset="0"/>
              </a:rPr>
              <a:t>Token</a:t>
            </a:r>
            <a:r>
              <a:rPr lang="en-US" sz="2000" dirty="0">
                <a:solidFill>
                  <a:srgbClr val="D4D4D4"/>
                </a:solidFill>
                <a:latin typeface="Menlo" panose="020B0609030804020204" pitchFamily="49" charset="0"/>
              </a:rPr>
              <a:t> := </a:t>
            </a:r>
            <a:r>
              <a:rPr lang="en-US" sz="2000" dirty="0" err="1">
                <a:solidFill>
                  <a:srgbClr val="DCDCAA"/>
                </a:solidFill>
                <a:latin typeface="Menlo" panose="020B0609030804020204" pitchFamily="49" charset="0"/>
              </a:rPr>
              <a:t>tokenDoesNotCertify</a:t>
            </a:r>
            <a:r>
              <a:rPr lang="en-US" sz="2000" dirty="0">
                <a:solidFill>
                  <a:srgbClr val="D4D4D4"/>
                </a:solidFill>
                <a:latin typeface="Menlo" panose="020B0609030804020204" pitchFamily="49" charset="0"/>
              </a:rPr>
              <a:t>();</a:t>
            </a:r>
          </a:p>
          <a:p>
            <a:r>
              <a:rPr lang="en-US" sz="2000" dirty="0">
                <a:solidFill>
                  <a:srgbClr val="C586C0"/>
                </a:solidFill>
                <a:latin typeface="Menlo" panose="020B0609030804020204" pitchFamily="49" charset="0"/>
              </a:rPr>
              <a:t>  var</a:t>
            </a:r>
            <a:r>
              <a:rPr lang="en-US" sz="2000" dirty="0">
                <a:solidFill>
                  <a:srgbClr val="D4D4D4"/>
                </a:solidFill>
                <a:latin typeface="Menlo" panose="020B0609030804020204" pitchFamily="49" charset="0"/>
              </a:rPr>
              <a:t> fingerprint : </a:t>
            </a:r>
            <a:r>
              <a:rPr lang="en-US" sz="2000" dirty="0">
                <a:solidFill>
                  <a:srgbClr val="569CD6"/>
                </a:solidFill>
                <a:latin typeface="Menlo" panose="020B0609030804020204" pitchFamily="49" charset="0"/>
              </a:rPr>
              <a:t>Fingerprint</a:t>
            </a:r>
            <a:r>
              <a:rPr lang="en-US" sz="2000" dirty="0">
                <a:solidFill>
                  <a:srgbClr val="D4D4D4"/>
                </a:solidFill>
                <a:latin typeface="Menlo" panose="020B0609030804020204" pitchFamily="49" charset="0"/>
              </a:rPr>
              <a:t> := </a:t>
            </a:r>
            <a:r>
              <a:rPr lang="en-US" sz="2000" dirty="0" err="1">
                <a:solidFill>
                  <a:srgbClr val="DCDCAA"/>
                </a:solidFill>
                <a:latin typeface="Menlo" panose="020B0609030804020204" pitchFamily="49" charset="0"/>
              </a:rPr>
              <a:t>freshFingerprint</a:t>
            </a:r>
            <a:r>
              <a:rPr lang="en-US" sz="2000" dirty="0">
                <a:solidFill>
                  <a:srgbClr val="D4D4D4"/>
                </a:solidFill>
                <a:latin typeface="Menlo" panose="020B0609030804020204" pitchFamily="49" charset="0"/>
              </a:rPr>
              <a:t>();</a:t>
            </a:r>
          </a:p>
          <a:p>
            <a:r>
              <a:rPr lang="en-US" sz="2000" dirty="0">
                <a:solidFill>
                  <a:srgbClr val="C586C0"/>
                </a:solidFill>
                <a:latin typeface="Menlo" panose="020B0609030804020204" pitchFamily="49" charset="0"/>
              </a:rPr>
              <a:t>  var</a:t>
            </a:r>
            <a:r>
              <a:rPr lang="en-US" sz="2000" dirty="0">
                <a:solidFill>
                  <a:srgbClr val="D4D4D4"/>
                </a:solidFill>
                <a:latin typeface="Menlo" panose="020B0609030804020204" pitchFamily="49" charset="0"/>
              </a:rPr>
              <a:t> </a:t>
            </a:r>
            <a:r>
              <a:rPr lang="en-US" sz="2000" dirty="0" err="1">
                <a:solidFill>
                  <a:srgbClr val="D4D4D4"/>
                </a:solidFill>
                <a:latin typeface="Menlo" panose="020B0609030804020204" pitchFamily="49" charset="0"/>
              </a:rPr>
              <a:t>securityClearance</a:t>
            </a:r>
            <a:r>
              <a:rPr lang="en-US" sz="2000" dirty="0">
                <a:solidFill>
                  <a:srgbClr val="D4D4D4"/>
                </a:solidFill>
                <a:latin typeface="Menlo" panose="020B0609030804020204" pitchFamily="49" charset="0"/>
              </a:rPr>
              <a:t> : </a:t>
            </a:r>
            <a:r>
              <a:rPr lang="en-US" sz="2000" dirty="0" err="1">
                <a:solidFill>
                  <a:srgbClr val="569CD6"/>
                </a:solidFill>
                <a:latin typeface="Menlo" panose="020B0609030804020204" pitchFamily="49" charset="0"/>
              </a:rPr>
              <a:t>SecurityClearance</a:t>
            </a:r>
            <a:r>
              <a:rPr lang="en-US" sz="2000" dirty="0">
                <a:solidFill>
                  <a:srgbClr val="D4D4D4"/>
                </a:solidFill>
                <a:latin typeface="Menlo" panose="020B0609030804020204" pitchFamily="49" charset="0"/>
              </a:rPr>
              <a:t> := </a:t>
            </a:r>
            <a:r>
              <a:rPr lang="en-US" sz="2000" dirty="0" err="1">
                <a:solidFill>
                  <a:srgbClr val="DCDCAA"/>
                </a:solidFill>
                <a:latin typeface="Menlo" panose="020B0609030804020204" pitchFamily="49" charset="0"/>
              </a:rPr>
              <a:t>freshSecurityClearance</a:t>
            </a:r>
            <a:r>
              <a:rPr lang="en-US" sz="2000" dirty="0">
                <a:solidFill>
                  <a:srgbClr val="D4D4D4"/>
                </a:solidFill>
                <a:latin typeface="Menlo" panose="020B0609030804020204" pitchFamily="49" charset="0"/>
              </a:rPr>
              <a:t>();</a:t>
            </a:r>
          </a:p>
          <a:p>
            <a:r>
              <a:rPr lang="en-US" sz="2000" dirty="0">
                <a:solidFill>
                  <a:srgbClr val="C586C0"/>
                </a:solidFill>
                <a:latin typeface="Menlo" panose="020B0609030804020204" pitchFamily="49" charset="0"/>
              </a:rPr>
              <a:t>  var</a:t>
            </a:r>
            <a:r>
              <a:rPr lang="en-US" sz="2000" dirty="0">
                <a:solidFill>
                  <a:srgbClr val="D4D4D4"/>
                </a:solidFill>
                <a:latin typeface="Menlo" panose="020B0609030804020204" pitchFamily="49" charset="0"/>
              </a:rPr>
              <a:t> </a:t>
            </a:r>
            <a:r>
              <a:rPr lang="en-US" sz="2000" dirty="0" err="1">
                <a:solidFill>
                  <a:srgbClr val="D4D4D4"/>
                </a:solidFill>
                <a:latin typeface="Menlo" panose="020B0609030804020204" pitchFamily="49" charset="0"/>
              </a:rPr>
              <a:t>idStation</a:t>
            </a:r>
            <a:r>
              <a:rPr lang="en-US" sz="2000" dirty="0">
                <a:solidFill>
                  <a:srgbClr val="D4D4D4"/>
                </a:solidFill>
                <a:latin typeface="Menlo" panose="020B0609030804020204" pitchFamily="49" charset="0"/>
              </a:rPr>
              <a:t> : </a:t>
            </a:r>
            <a:r>
              <a:rPr lang="en-US" sz="2000" dirty="0" err="1">
                <a:solidFill>
                  <a:srgbClr val="569CD6"/>
                </a:solidFill>
                <a:latin typeface="Menlo" panose="020B0609030804020204" pitchFamily="49" charset="0"/>
              </a:rPr>
              <a:t>IdStation</a:t>
            </a:r>
            <a:r>
              <a:rPr lang="en-US" sz="2000" dirty="0">
                <a:solidFill>
                  <a:srgbClr val="D4D4D4"/>
                </a:solidFill>
                <a:latin typeface="Menlo" panose="020B0609030804020204" pitchFamily="49" charset="0"/>
              </a:rPr>
              <a:t> := </a:t>
            </a:r>
            <a:r>
              <a:rPr lang="en-US" sz="2000" dirty="0">
                <a:solidFill>
                  <a:srgbClr val="C586C0"/>
                </a:solidFill>
                <a:latin typeface="Menlo" panose="020B0609030804020204" pitchFamily="49" charset="0"/>
              </a:rPr>
              <a:t>new</a:t>
            </a:r>
            <a:r>
              <a:rPr lang="en-US" sz="2000" dirty="0">
                <a:solidFill>
                  <a:srgbClr val="D4D4D4"/>
                </a:solidFill>
                <a:latin typeface="Menlo" panose="020B0609030804020204" pitchFamily="49" charset="0"/>
              </a:rPr>
              <a:t> </a:t>
            </a:r>
            <a:r>
              <a:rPr lang="en-US" sz="2000" dirty="0" err="1">
                <a:solidFill>
                  <a:srgbClr val="D4D4D4"/>
                </a:solidFill>
                <a:latin typeface="Menlo" panose="020B0609030804020204" pitchFamily="49" charset="0"/>
              </a:rPr>
              <a:t>IdStation.</a:t>
            </a:r>
            <a:r>
              <a:rPr lang="en-US" sz="2000" dirty="0" err="1">
                <a:solidFill>
                  <a:srgbClr val="DCDCAA"/>
                </a:solidFill>
                <a:latin typeface="Menlo" panose="020B0609030804020204" pitchFamily="49" charset="0"/>
              </a:rPr>
              <a:t>IdStation</a:t>
            </a:r>
            <a:r>
              <a:rPr lang="en-US" sz="2000" dirty="0">
                <a:solidFill>
                  <a:srgbClr val="D4D4D4"/>
                </a:solidFill>
                <a:latin typeface="Menlo" panose="020B0609030804020204" pitchFamily="49" charset="0"/>
              </a:rPr>
              <a:t>(</a:t>
            </a:r>
            <a:r>
              <a:rPr lang="en-US" sz="2000" dirty="0" err="1">
                <a:solidFill>
                  <a:srgbClr val="D4D4D4"/>
                </a:solidFill>
                <a:latin typeface="Menlo" panose="020B0609030804020204" pitchFamily="49" charset="0"/>
              </a:rPr>
              <a:t>securityClearance</a:t>
            </a:r>
            <a:r>
              <a:rPr lang="en-US" sz="2000" dirty="0">
                <a:solidFill>
                  <a:srgbClr val="D4D4D4"/>
                </a:solidFill>
                <a:latin typeface="Menlo" panose="020B0609030804020204" pitchFamily="49" charset="0"/>
              </a:rPr>
              <a:t>);</a:t>
            </a:r>
          </a:p>
          <a:p>
            <a:br>
              <a:rPr lang="en-US" sz="2000" dirty="0">
                <a:solidFill>
                  <a:srgbClr val="D4D4D4"/>
                </a:solidFill>
                <a:latin typeface="Menlo" panose="020B0609030804020204" pitchFamily="49" charset="0"/>
              </a:rPr>
            </a:br>
            <a:r>
              <a:rPr lang="en-US" sz="2000" dirty="0">
                <a:solidFill>
                  <a:srgbClr val="D4D4D4"/>
                </a:solidFill>
                <a:latin typeface="Menlo" panose="020B0609030804020204" pitchFamily="49" charset="0"/>
              </a:rPr>
              <a:t>  </a:t>
            </a:r>
            <a:r>
              <a:rPr lang="en-US" sz="2000" dirty="0">
                <a:solidFill>
                  <a:srgbClr val="C586C0"/>
                </a:solidFill>
                <a:latin typeface="Menlo" panose="020B0609030804020204" pitchFamily="49" charset="0"/>
              </a:rPr>
              <a:t>var</a:t>
            </a:r>
            <a:r>
              <a:rPr lang="en-US" sz="2000" dirty="0">
                <a:solidFill>
                  <a:srgbClr val="D4D4D4"/>
                </a:solidFill>
                <a:latin typeface="Menlo" panose="020B0609030804020204" pitchFamily="49" charset="0"/>
              </a:rPr>
              <a:t> </a:t>
            </a:r>
            <a:r>
              <a:rPr lang="en-US" sz="2000" dirty="0" err="1">
                <a:solidFill>
                  <a:srgbClr val="D4D4D4"/>
                </a:solidFill>
                <a:latin typeface="Menlo" panose="020B0609030804020204" pitchFamily="49" charset="0"/>
              </a:rPr>
              <a:t>hasAccess</a:t>
            </a:r>
            <a:r>
              <a:rPr lang="en-US" sz="2000" dirty="0">
                <a:solidFill>
                  <a:srgbClr val="D4D4D4"/>
                </a:solidFill>
                <a:latin typeface="Menlo" panose="020B0609030804020204" pitchFamily="49" charset="0"/>
              </a:rPr>
              <a:t> : </a:t>
            </a:r>
            <a:r>
              <a:rPr lang="en-US" sz="2000" dirty="0">
                <a:solidFill>
                  <a:srgbClr val="569CD6"/>
                </a:solidFill>
                <a:latin typeface="Menlo" panose="020B0609030804020204" pitchFamily="49" charset="0"/>
              </a:rPr>
              <a:t>bool</a:t>
            </a:r>
            <a:r>
              <a:rPr lang="en-US" sz="2000" dirty="0">
                <a:solidFill>
                  <a:srgbClr val="D4D4D4"/>
                </a:solidFill>
                <a:latin typeface="Menlo" panose="020B0609030804020204" pitchFamily="49" charset="0"/>
              </a:rPr>
              <a:t> := </a:t>
            </a:r>
            <a:r>
              <a:rPr lang="en-US" sz="2000" dirty="0" err="1">
                <a:solidFill>
                  <a:srgbClr val="D4D4D4"/>
                </a:solidFill>
                <a:latin typeface="Menlo" panose="020B0609030804020204" pitchFamily="49" charset="0"/>
              </a:rPr>
              <a:t>idStation.</a:t>
            </a:r>
            <a:r>
              <a:rPr lang="en-US" sz="2000" dirty="0" err="1">
                <a:solidFill>
                  <a:srgbClr val="DCDCAA"/>
                </a:solidFill>
                <a:latin typeface="Menlo" panose="020B0609030804020204" pitchFamily="49" charset="0"/>
              </a:rPr>
              <a:t>hasAccess</a:t>
            </a:r>
            <a:r>
              <a:rPr lang="en-US" sz="2000" dirty="0">
                <a:solidFill>
                  <a:srgbClr val="D4D4D4"/>
                </a:solidFill>
                <a:latin typeface="Menlo" panose="020B0609030804020204" pitchFamily="49" charset="0"/>
              </a:rPr>
              <a:t>(token, fingerprint);</a:t>
            </a:r>
          </a:p>
          <a:p>
            <a:r>
              <a:rPr lang="en-US" sz="2000" dirty="0">
                <a:solidFill>
                  <a:srgbClr val="569CD6"/>
                </a:solidFill>
                <a:latin typeface="Menlo" panose="020B0609030804020204" pitchFamily="49" charset="0"/>
              </a:rPr>
              <a:t>  Assertions</a:t>
            </a:r>
            <a:r>
              <a:rPr lang="en-US" sz="2000" dirty="0">
                <a:solidFill>
                  <a:srgbClr val="D4D4D4"/>
                </a:solidFill>
                <a:latin typeface="Menlo" panose="020B0609030804020204" pitchFamily="49" charset="0"/>
              </a:rPr>
              <a:t>&lt;</a:t>
            </a:r>
            <a:r>
              <a:rPr lang="en-US" sz="2000" dirty="0">
                <a:solidFill>
                  <a:srgbClr val="569CD6"/>
                </a:solidFill>
                <a:latin typeface="Menlo" panose="020B0609030804020204" pitchFamily="49" charset="0"/>
              </a:rPr>
              <a:t>bool</a:t>
            </a:r>
            <a:r>
              <a:rPr lang="en-US" sz="2000" dirty="0">
                <a:solidFill>
                  <a:srgbClr val="D4D4D4"/>
                </a:solidFill>
                <a:latin typeface="Menlo" panose="020B0609030804020204" pitchFamily="49" charset="0"/>
              </a:rPr>
              <a:t>&gt;.</a:t>
            </a:r>
            <a:r>
              <a:rPr lang="en-US" sz="2000" dirty="0" err="1">
                <a:solidFill>
                  <a:srgbClr val="DCDCAA"/>
                </a:solidFill>
                <a:latin typeface="Menlo" panose="020B0609030804020204" pitchFamily="49" charset="0"/>
              </a:rPr>
              <a:t>assertTrue</a:t>
            </a:r>
            <a:r>
              <a:rPr lang="en-US" sz="2000" dirty="0">
                <a:solidFill>
                  <a:srgbClr val="D4D4D4"/>
                </a:solidFill>
                <a:latin typeface="Menlo" panose="020B0609030804020204" pitchFamily="49" charset="0"/>
              </a:rPr>
              <a:t>(</a:t>
            </a:r>
            <a:r>
              <a:rPr lang="en-US" sz="2000" dirty="0" err="1">
                <a:solidFill>
                  <a:srgbClr val="D4D4D4"/>
                </a:solidFill>
                <a:latin typeface="Menlo" panose="020B0609030804020204" pitchFamily="49" charset="0"/>
              </a:rPr>
              <a:t>idStation.alarm</a:t>
            </a:r>
            <a:r>
              <a:rPr lang="en-US" sz="2000" dirty="0">
                <a:solidFill>
                  <a:srgbClr val="D4D4D4"/>
                </a:solidFill>
                <a:latin typeface="Menlo" panose="020B0609030804020204" pitchFamily="49" charset="0"/>
              </a:rPr>
              <a:t>);</a:t>
            </a:r>
          </a:p>
          <a:p>
            <a:r>
              <a:rPr lang="en-US" sz="2000" dirty="0">
                <a:solidFill>
                  <a:srgbClr val="569CD6"/>
                </a:solidFill>
                <a:latin typeface="Menlo" panose="020B0609030804020204" pitchFamily="49" charset="0"/>
              </a:rPr>
              <a:t>  Assertions</a:t>
            </a:r>
            <a:r>
              <a:rPr lang="en-US" sz="2000" dirty="0">
                <a:solidFill>
                  <a:srgbClr val="D4D4D4"/>
                </a:solidFill>
                <a:latin typeface="Menlo" panose="020B0609030804020204" pitchFamily="49" charset="0"/>
              </a:rPr>
              <a:t>&lt;</a:t>
            </a:r>
            <a:r>
              <a:rPr lang="en-US" sz="2000" dirty="0">
                <a:solidFill>
                  <a:srgbClr val="569CD6"/>
                </a:solidFill>
                <a:latin typeface="Menlo" panose="020B0609030804020204" pitchFamily="49" charset="0"/>
              </a:rPr>
              <a:t>bool</a:t>
            </a:r>
            <a:r>
              <a:rPr lang="en-US" sz="2000" dirty="0">
                <a:solidFill>
                  <a:srgbClr val="D4D4D4"/>
                </a:solidFill>
                <a:latin typeface="Menlo" panose="020B0609030804020204" pitchFamily="49" charset="0"/>
              </a:rPr>
              <a:t>&gt;.</a:t>
            </a:r>
            <a:r>
              <a:rPr lang="en-US" sz="2000" dirty="0" err="1">
                <a:solidFill>
                  <a:srgbClr val="DCDCAA"/>
                </a:solidFill>
                <a:latin typeface="Menlo" panose="020B0609030804020204" pitchFamily="49" charset="0"/>
              </a:rPr>
              <a:t>assertFalse</a:t>
            </a:r>
            <a:r>
              <a:rPr lang="en-US" sz="2000" dirty="0">
                <a:solidFill>
                  <a:srgbClr val="D4D4D4"/>
                </a:solidFill>
                <a:latin typeface="Menlo" panose="020B0609030804020204" pitchFamily="49" charset="0"/>
              </a:rPr>
              <a:t>(</a:t>
            </a:r>
            <a:r>
              <a:rPr lang="en-US" sz="2000" dirty="0" err="1">
                <a:solidFill>
                  <a:srgbClr val="D4D4D4"/>
                </a:solidFill>
                <a:latin typeface="Menlo" panose="020B0609030804020204" pitchFamily="49" charset="0"/>
              </a:rPr>
              <a:t>hasAccess</a:t>
            </a:r>
            <a:r>
              <a:rPr lang="en-US" sz="2000" dirty="0">
                <a:solidFill>
                  <a:srgbClr val="D4D4D4"/>
                </a:solidFill>
                <a:latin typeface="Menlo" panose="020B0609030804020204" pitchFamily="49" charset="0"/>
              </a:rPr>
              <a:t>);</a:t>
            </a:r>
          </a:p>
          <a:p>
            <a:r>
              <a:rPr lang="en-US" sz="2000" dirty="0">
                <a:solidFill>
                  <a:srgbClr val="D4D4D4"/>
                </a:solidFill>
                <a:latin typeface="Menlo" panose="020B0609030804020204" pitchFamily="49" charset="0"/>
              </a:rPr>
              <a:t>}</a:t>
            </a:r>
            <a:endParaRPr lang="en-US" sz="2000" b="0" dirty="0">
              <a:solidFill>
                <a:srgbClr val="D4D4D4"/>
              </a:solidFill>
              <a:effectLst/>
              <a:latin typeface="Menlo" panose="020B0609030804020204" pitchFamily="49" charset="0"/>
            </a:endParaRPr>
          </a:p>
        </p:txBody>
      </p:sp>
      <p:sp>
        <p:nvSpPr>
          <p:cNvPr id="3" name="TextBox 2">
            <a:extLst>
              <a:ext uri="{FF2B5EF4-FFF2-40B4-BE49-F238E27FC236}">
                <a16:creationId xmlns:a16="http://schemas.microsoft.com/office/drawing/2014/main" id="{BFD0F5A7-0CDB-874A-8974-F05B7A761E19}"/>
              </a:ext>
            </a:extLst>
          </p:cNvPr>
          <p:cNvSpPr txBox="1"/>
          <p:nvPr/>
        </p:nvSpPr>
        <p:spPr>
          <a:xfrm>
            <a:off x="2161309" y="5470836"/>
            <a:ext cx="7869382" cy="1200329"/>
          </a:xfrm>
          <a:prstGeom prst="rect">
            <a:avLst/>
          </a:prstGeom>
          <a:noFill/>
        </p:spPr>
        <p:txBody>
          <a:bodyPr wrap="square" rtlCol="0">
            <a:spAutoFit/>
          </a:bodyPr>
          <a:lstStyle/>
          <a:p>
            <a:pPr algn="ctr"/>
            <a:r>
              <a:rPr lang="en-US" sz="3600" dirty="0" err="1"/>
              <a:t>Dafny</a:t>
            </a:r>
            <a:r>
              <a:rPr lang="en-US" sz="3600" dirty="0"/>
              <a:t> proves the assertions using only the </a:t>
            </a:r>
            <a:r>
              <a:rPr lang="en-US" sz="3600" b="1" dirty="0">
                <a:solidFill>
                  <a:schemeClr val="accent1"/>
                </a:solidFill>
              </a:rPr>
              <a:t>contracts</a:t>
            </a:r>
            <a:r>
              <a:rPr lang="en-US" sz="3600" dirty="0"/>
              <a:t> for the method calls</a:t>
            </a:r>
          </a:p>
        </p:txBody>
      </p:sp>
      <p:sp>
        <p:nvSpPr>
          <p:cNvPr id="4" name="Title 3">
            <a:extLst>
              <a:ext uri="{FF2B5EF4-FFF2-40B4-BE49-F238E27FC236}">
                <a16:creationId xmlns:a16="http://schemas.microsoft.com/office/drawing/2014/main" id="{4863C7E4-52F8-BE48-BDDC-CFCE1C7042C1}"/>
              </a:ext>
            </a:extLst>
          </p:cNvPr>
          <p:cNvSpPr>
            <a:spLocks noGrp="1"/>
          </p:cNvSpPr>
          <p:nvPr>
            <p:ph type="title"/>
          </p:nvPr>
        </p:nvSpPr>
        <p:spPr/>
        <p:txBody>
          <a:bodyPr/>
          <a:lstStyle/>
          <a:p>
            <a:r>
              <a:rPr lang="en-US" dirty="0"/>
              <a:t>Test for</a:t>
            </a:r>
          </a:p>
        </p:txBody>
      </p:sp>
      <p:grpSp>
        <p:nvGrpSpPr>
          <p:cNvPr id="5" name="Group 4">
            <a:extLst>
              <a:ext uri="{FF2B5EF4-FFF2-40B4-BE49-F238E27FC236}">
                <a16:creationId xmlns:a16="http://schemas.microsoft.com/office/drawing/2014/main" id="{09F55E02-1240-3143-89FA-4997105C107F}"/>
              </a:ext>
            </a:extLst>
          </p:cNvPr>
          <p:cNvGrpSpPr/>
          <p:nvPr/>
        </p:nvGrpSpPr>
        <p:grpSpPr>
          <a:xfrm>
            <a:off x="2898732" y="759549"/>
            <a:ext cx="8030228" cy="536713"/>
            <a:chOff x="1318592" y="5327964"/>
            <a:chExt cx="8030228" cy="536713"/>
          </a:xfrm>
        </p:grpSpPr>
        <p:sp>
          <p:nvSpPr>
            <p:cNvPr id="6" name="Oval 5">
              <a:extLst>
                <a:ext uri="{FF2B5EF4-FFF2-40B4-BE49-F238E27FC236}">
                  <a16:creationId xmlns:a16="http://schemas.microsoft.com/office/drawing/2014/main" id="{2D66F0C8-B506-9B43-8F37-8371EEA8ACA4}"/>
                </a:ext>
              </a:extLst>
            </p:cNvPr>
            <p:cNvSpPr/>
            <p:nvPr/>
          </p:nvSpPr>
          <p:spPr>
            <a:xfrm>
              <a:off x="1318592" y="5327964"/>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7" name="TextBox 6">
              <a:extLst>
                <a:ext uri="{FF2B5EF4-FFF2-40B4-BE49-F238E27FC236}">
                  <a16:creationId xmlns:a16="http://schemas.microsoft.com/office/drawing/2014/main" id="{2FF2201F-31E3-134D-B515-E4A4ACD3D213}"/>
                </a:ext>
              </a:extLst>
            </p:cNvPr>
            <p:cNvSpPr txBox="1"/>
            <p:nvPr/>
          </p:nvSpPr>
          <p:spPr>
            <a:xfrm>
              <a:off x="2002793" y="5365487"/>
              <a:ext cx="7346027"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5"/>
                  </a:solidFill>
                </a:rPr>
                <a:t>false</a:t>
              </a:r>
              <a:r>
                <a:rPr lang="en-US" sz="2400" dirty="0"/>
                <a:t>, any </a:t>
              </a:r>
              <a:r>
                <a:rPr lang="en-US" sz="2400" i="1" dirty="0">
                  <a:solidFill>
                    <a:schemeClr val="tx2"/>
                  </a:solidFill>
                </a:rPr>
                <a:t>level</a:t>
              </a:r>
              <a:r>
                <a:rPr lang="en-US" sz="2400" dirty="0"/>
                <a:t>, and </a:t>
              </a:r>
              <a:r>
                <a:rPr lang="en-US" sz="2400" i="1" dirty="0">
                  <a:solidFill>
                    <a:schemeClr val="tx2"/>
                  </a:solidFill>
                </a:rPr>
                <a:t>t</a:t>
              </a:r>
              <a:r>
                <a:rPr lang="en-US" sz="2400" dirty="0"/>
                <a:t> does not certify </a:t>
              </a:r>
              <a:r>
                <a:rPr lang="en-US" sz="2400" i="1" dirty="0">
                  <a:solidFill>
                    <a:schemeClr val="tx2"/>
                  </a:solidFill>
                </a:rPr>
                <a:t>fingerprint</a:t>
              </a:r>
              <a:endParaRPr lang="en-US" sz="2400" dirty="0">
                <a:solidFill>
                  <a:schemeClr val="accent5"/>
                </a:solidFill>
              </a:endParaRPr>
            </a:p>
          </p:txBody>
        </p:sp>
      </p:grpSp>
    </p:spTree>
    <p:extLst>
      <p:ext uri="{BB962C8B-B14F-4D97-AF65-F5344CB8AC3E}">
        <p14:creationId xmlns:p14="http://schemas.microsoft.com/office/powerpoint/2010/main" val="2589488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C1B7B-49EE-9346-AB24-7A3C4F355B5D}"/>
              </a:ext>
            </a:extLst>
          </p:cNvPr>
          <p:cNvSpPr>
            <a:spLocks noGrp="1"/>
          </p:cNvSpPr>
          <p:nvPr>
            <p:ph type="title"/>
          </p:nvPr>
        </p:nvSpPr>
        <p:spPr/>
        <p:txBody>
          <a:bodyPr/>
          <a:lstStyle/>
          <a:p>
            <a:r>
              <a:rPr lang="en-US" dirty="0"/>
              <a:t>Assertions Library</a:t>
            </a:r>
          </a:p>
        </p:txBody>
      </p:sp>
      <p:sp>
        <p:nvSpPr>
          <p:cNvPr id="3" name="Rectangle 2">
            <a:extLst>
              <a:ext uri="{FF2B5EF4-FFF2-40B4-BE49-F238E27FC236}">
                <a16:creationId xmlns:a16="http://schemas.microsoft.com/office/drawing/2014/main" id="{B1F340CD-653C-7441-8894-2664834E43E5}"/>
              </a:ext>
            </a:extLst>
          </p:cNvPr>
          <p:cNvSpPr/>
          <p:nvPr/>
        </p:nvSpPr>
        <p:spPr>
          <a:xfrm>
            <a:off x="1020872" y="2242097"/>
            <a:ext cx="10434180" cy="1938992"/>
          </a:xfrm>
          <a:prstGeom prst="rect">
            <a:avLst/>
          </a:prstGeom>
        </p:spPr>
        <p:txBody>
          <a:bodyPr wrap="square">
            <a:spAutoFit/>
          </a:bodyPr>
          <a:lstStyle/>
          <a:p>
            <a:r>
              <a:rPr lang="en-US" sz="2400" dirty="0">
                <a:solidFill>
                  <a:srgbClr val="C586C0"/>
                </a:solidFill>
                <a:latin typeface="Menlo" panose="020B0609030804020204" pitchFamily="49" charset="0"/>
              </a:rPr>
              <a:t>static</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assertTrue</a:t>
            </a:r>
            <a:r>
              <a:rPr lang="en-US" sz="2400" dirty="0">
                <a:solidFill>
                  <a:srgbClr val="D4D4D4"/>
                </a:solidFill>
                <a:latin typeface="Menlo" panose="020B0609030804020204" pitchFamily="49" charset="0"/>
              </a:rPr>
              <a:t>(condition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requires</a:t>
            </a:r>
            <a:r>
              <a:rPr lang="en-US" sz="2400" dirty="0">
                <a:solidFill>
                  <a:srgbClr val="D4D4D4"/>
                </a:solidFill>
                <a:latin typeface="Menlo" panose="020B0609030804020204" pitchFamily="49" charset="0"/>
              </a:rPr>
              <a:t> condition</a:t>
            </a:r>
          </a:p>
          <a:p>
            <a:br>
              <a:rPr lang="en-US" sz="2400" dirty="0">
                <a:solidFill>
                  <a:srgbClr val="D4D4D4"/>
                </a:solidFill>
                <a:latin typeface="Menlo" panose="020B0609030804020204" pitchFamily="49" charset="0"/>
              </a:rPr>
            </a:br>
            <a:r>
              <a:rPr lang="en-US" sz="2400" dirty="0">
                <a:solidFill>
                  <a:srgbClr val="C586C0"/>
                </a:solidFill>
                <a:latin typeface="Menlo" panose="020B0609030804020204" pitchFamily="49" charset="0"/>
              </a:rPr>
              <a:t>static</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assertFalse</a:t>
            </a:r>
            <a:r>
              <a:rPr lang="en-US" sz="2400" dirty="0">
                <a:solidFill>
                  <a:srgbClr val="D4D4D4"/>
                </a:solidFill>
                <a:latin typeface="Menlo" panose="020B0609030804020204" pitchFamily="49" charset="0"/>
              </a:rPr>
              <a:t>(condition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requires</a:t>
            </a:r>
            <a:r>
              <a:rPr lang="en-US" sz="2400" dirty="0">
                <a:solidFill>
                  <a:srgbClr val="D4D4D4"/>
                </a:solidFill>
                <a:latin typeface="Menlo" panose="020B0609030804020204" pitchFamily="49" charset="0"/>
              </a:rPr>
              <a:t> !condition</a:t>
            </a:r>
            <a:endParaRPr lang="en-US" sz="2400" b="0" dirty="0">
              <a:solidFill>
                <a:srgbClr val="D4D4D4"/>
              </a:solidFill>
              <a:effectLst/>
              <a:latin typeface="Menlo" panose="020B0609030804020204" pitchFamily="49" charset="0"/>
            </a:endParaRPr>
          </a:p>
        </p:txBody>
      </p:sp>
      <p:sp>
        <p:nvSpPr>
          <p:cNvPr id="4" name="TextBox 3">
            <a:extLst>
              <a:ext uri="{FF2B5EF4-FFF2-40B4-BE49-F238E27FC236}">
                <a16:creationId xmlns:a16="http://schemas.microsoft.com/office/drawing/2014/main" id="{7D8E1B69-6767-B44F-AC29-11DE8CE1F3D2}"/>
              </a:ext>
            </a:extLst>
          </p:cNvPr>
          <p:cNvSpPr txBox="1"/>
          <p:nvPr/>
        </p:nvSpPr>
        <p:spPr>
          <a:xfrm>
            <a:off x="2161309" y="5320524"/>
            <a:ext cx="7869382" cy="646331"/>
          </a:xfrm>
          <a:prstGeom prst="rect">
            <a:avLst/>
          </a:prstGeom>
          <a:noFill/>
        </p:spPr>
        <p:txBody>
          <a:bodyPr wrap="square" rtlCol="0">
            <a:spAutoFit/>
          </a:bodyPr>
          <a:lstStyle/>
          <a:p>
            <a:pPr algn="ctr"/>
            <a:r>
              <a:rPr lang="en-US" sz="3600" dirty="0"/>
              <a:t>Familiar and common interface</a:t>
            </a:r>
          </a:p>
        </p:txBody>
      </p:sp>
    </p:spTree>
    <p:extLst>
      <p:ext uri="{BB962C8B-B14F-4D97-AF65-F5344CB8AC3E}">
        <p14:creationId xmlns:p14="http://schemas.microsoft.com/office/powerpoint/2010/main" val="4216542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7767D-0326-104C-83E0-3B2AA6CB4E5D}"/>
              </a:ext>
            </a:extLst>
          </p:cNvPr>
          <p:cNvSpPr>
            <a:spLocks noGrp="1"/>
          </p:cNvSpPr>
          <p:nvPr>
            <p:ph type="title"/>
          </p:nvPr>
        </p:nvSpPr>
        <p:spPr/>
        <p:txBody>
          <a:bodyPr/>
          <a:lstStyle/>
          <a:p>
            <a:r>
              <a:rPr lang="en-US" dirty="0"/>
              <a:t>White Box MC/DC Coverage Tests </a:t>
            </a:r>
          </a:p>
        </p:txBody>
      </p:sp>
      <p:sp>
        <p:nvSpPr>
          <p:cNvPr id="3" name="Rectangle 2">
            <a:extLst>
              <a:ext uri="{FF2B5EF4-FFF2-40B4-BE49-F238E27FC236}">
                <a16:creationId xmlns:a16="http://schemas.microsoft.com/office/drawing/2014/main" id="{6F2ED916-5989-BC4A-B7CB-1E9DA47D3560}"/>
              </a:ext>
            </a:extLst>
          </p:cNvPr>
          <p:cNvSpPr/>
          <p:nvPr/>
        </p:nvSpPr>
        <p:spPr>
          <a:xfrm>
            <a:off x="1388892" y="1444427"/>
            <a:ext cx="10038522" cy="3046988"/>
          </a:xfrm>
          <a:prstGeom prst="rect">
            <a:avLst/>
          </a:prstGeom>
        </p:spPr>
        <p:txBody>
          <a:bodyPr wrap="square">
            <a:spAutoFit/>
          </a:bodyPr>
          <a:lstStyle/>
          <a:p>
            <a:r>
              <a:rPr lang="en-US" sz="2400" dirty="0">
                <a:solidFill>
                  <a:srgbClr val="C586C0"/>
                </a:solidFill>
                <a:latin typeface="Menlo" panose="020B0609030804020204" pitchFamily="49" charset="0"/>
              </a:rPr>
              <a:t>var</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doesCertify</a:t>
            </a:r>
            <a:r>
              <a:rPr lang="en-US" sz="2400" dirty="0">
                <a:solidFill>
                  <a:srgbClr val="D4D4D4"/>
                </a:solidFill>
                <a:latin typeface="Menlo" panose="020B0609030804020204" pitchFamily="49" charset="0"/>
              </a:rPr>
              <a:t>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 := </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doesCertify</a:t>
            </a:r>
            <a:r>
              <a:rPr lang="en-US" sz="2400" dirty="0">
                <a:solidFill>
                  <a:srgbClr val="D4D4D4"/>
                </a:solidFill>
                <a:latin typeface="Menlo" panose="020B0609030804020204" pitchFamily="49" charset="0"/>
              </a:rPr>
              <a:t>(fingerprint);</a:t>
            </a:r>
          </a:p>
          <a:p>
            <a:r>
              <a:rPr lang="en-US" sz="2400" dirty="0">
                <a:solidFill>
                  <a:srgbClr val="C586C0"/>
                </a:solidFill>
                <a:latin typeface="Menlo" panose="020B0609030804020204" pitchFamily="49" charset="0"/>
              </a:rPr>
              <a:t>if</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doesCertify</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tokenLevel</a:t>
            </a:r>
            <a:r>
              <a:rPr lang="en-US" sz="2400" dirty="0">
                <a:solidFill>
                  <a:srgbClr val="D4D4D4"/>
                </a:solidFill>
                <a:latin typeface="Menlo" panose="020B0609030804020204" pitchFamily="49" charset="0"/>
              </a:rPr>
              <a:t> : </a:t>
            </a:r>
            <a:r>
              <a:rPr lang="en-US" sz="2400" dirty="0" err="1">
                <a:solidFill>
                  <a:srgbClr val="569CD6"/>
                </a:solidFill>
                <a:latin typeface="Menlo" panose="020B0609030804020204" pitchFamily="49" charset="0"/>
              </a:rPr>
              <a:t>SecurityClearance</a:t>
            </a:r>
            <a:r>
              <a:rPr lang="en-US" sz="2400" dirty="0">
                <a:solidFill>
                  <a:srgbClr val="D4D4D4"/>
                </a:solidFill>
                <a:latin typeface="Menlo" panose="020B0609030804020204" pitchFamily="49" charset="0"/>
              </a:rPr>
              <a:t> := </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getLevel</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r>
              <a:rPr lang="en-US" sz="2400" dirty="0" err="1">
                <a:solidFill>
                  <a:srgbClr val="D4D4D4"/>
                </a:solidFill>
                <a:latin typeface="Menlo" panose="020B0609030804020204" pitchFamily="49" charset="0"/>
              </a:rPr>
              <a:t>level.</a:t>
            </a:r>
            <a:r>
              <a:rPr lang="en-US" sz="2400" dirty="0" err="1">
                <a:solidFill>
                  <a:srgbClr val="DCDCAA"/>
                </a:solidFill>
                <a:latin typeface="Menlo" panose="020B0609030804020204" pitchFamily="49" charset="0"/>
              </a:rPr>
              <a:t>isCleared</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tokenLevel</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else</a:t>
            </a:r>
            <a:r>
              <a:rPr lang="en-US" sz="2400" dirty="0">
                <a:solidFill>
                  <a:srgbClr val="D4D4D4"/>
                </a:solidFill>
                <a:latin typeface="Menlo" panose="020B0609030804020204" pitchFamily="49" charset="0"/>
              </a:rPr>
              <a:t> {</a:t>
            </a:r>
          </a:p>
          <a:p>
            <a:r>
              <a:rPr lang="en-US" sz="2400" dirty="0">
                <a:solidFill>
                  <a:srgbClr val="D4D4D4"/>
                </a:solidFill>
                <a:latin typeface="Menlo" panose="020B0609030804020204" pitchFamily="49" charset="0"/>
              </a:rPr>
              <a:t>  alarm := </a:t>
            </a:r>
            <a:r>
              <a:rPr lang="en-US" sz="2400" dirty="0">
                <a:solidFill>
                  <a:srgbClr val="C586C0"/>
                </a:solidFill>
                <a:latin typeface="Menlo" panose="020B0609030804020204" pitchFamily="49" charset="0"/>
              </a:rPr>
              <a:t>true</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r>
              <a:rPr lang="en-US" sz="2400" dirty="0">
                <a:solidFill>
                  <a:srgbClr val="C586C0"/>
                </a:solidFill>
                <a:latin typeface="Menlo" panose="020B0609030804020204" pitchFamily="49" charset="0"/>
              </a:rPr>
              <a:t>false</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a:t>
            </a:r>
            <a:endParaRPr lang="en-US" sz="2400" b="0" dirty="0">
              <a:solidFill>
                <a:srgbClr val="D4D4D4"/>
              </a:solidFill>
              <a:effectLst/>
              <a:latin typeface="Menlo" panose="020B0609030804020204" pitchFamily="49" charset="0"/>
            </a:endParaRPr>
          </a:p>
        </p:txBody>
      </p:sp>
      <p:sp>
        <p:nvSpPr>
          <p:cNvPr id="5" name="Left Arrow 4">
            <a:extLst>
              <a:ext uri="{FF2B5EF4-FFF2-40B4-BE49-F238E27FC236}">
                <a16:creationId xmlns:a16="http://schemas.microsoft.com/office/drawing/2014/main" id="{73859694-8E44-CE4F-9812-1683E0D4847D}"/>
              </a:ext>
            </a:extLst>
          </p:cNvPr>
          <p:cNvSpPr/>
          <p:nvPr/>
        </p:nvSpPr>
        <p:spPr>
          <a:xfrm>
            <a:off x="9444625" y="2544874"/>
            <a:ext cx="1089264" cy="50730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Trivial</a:t>
            </a:r>
          </a:p>
        </p:txBody>
      </p:sp>
      <p:sp>
        <p:nvSpPr>
          <p:cNvPr id="8" name="Right Arrow 7">
            <a:extLst>
              <a:ext uri="{FF2B5EF4-FFF2-40B4-BE49-F238E27FC236}">
                <a16:creationId xmlns:a16="http://schemas.microsoft.com/office/drawing/2014/main" id="{9AFCC04D-8760-834A-A128-8F07E5EF72CB}"/>
              </a:ext>
            </a:extLst>
          </p:cNvPr>
          <p:cNvSpPr/>
          <p:nvPr/>
        </p:nvSpPr>
        <p:spPr>
          <a:xfrm>
            <a:off x="299628" y="1763040"/>
            <a:ext cx="1089264" cy="5073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Trivial</a:t>
            </a:r>
          </a:p>
        </p:txBody>
      </p:sp>
      <p:grpSp>
        <p:nvGrpSpPr>
          <p:cNvPr id="12" name="Group 11">
            <a:extLst>
              <a:ext uri="{FF2B5EF4-FFF2-40B4-BE49-F238E27FC236}">
                <a16:creationId xmlns:a16="http://schemas.microsoft.com/office/drawing/2014/main" id="{71B357DD-5D61-3D4A-901D-D2B3DDA53EC8}"/>
              </a:ext>
            </a:extLst>
          </p:cNvPr>
          <p:cNvGrpSpPr/>
          <p:nvPr/>
        </p:nvGrpSpPr>
        <p:grpSpPr>
          <a:xfrm>
            <a:off x="1374913" y="4674320"/>
            <a:ext cx="9442173" cy="536713"/>
            <a:chOff x="1318592" y="5327964"/>
            <a:chExt cx="9442173" cy="536713"/>
          </a:xfrm>
        </p:grpSpPr>
        <p:sp>
          <p:nvSpPr>
            <p:cNvPr id="13" name="Oval 12">
              <a:extLst>
                <a:ext uri="{FF2B5EF4-FFF2-40B4-BE49-F238E27FC236}">
                  <a16:creationId xmlns:a16="http://schemas.microsoft.com/office/drawing/2014/main" id="{D9997523-5989-074F-B0F4-4CCADF09D88A}"/>
                </a:ext>
              </a:extLst>
            </p:cNvPr>
            <p:cNvSpPr/>
            <p:nvPr/>
          </p:nvSpPr>
          <p:spPr>
            <a:xfrm>
              <a:off x="1318592" y="5327964"/>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14" name="TextBox 13">
              <a:extLst>
                <a:ext uri="{FF2B5EF4-FFF2-40B4-BE49-F238E27FC236}">
                  <a16:creationId xmlns:a16="http://schemas.microsoft.com/office/drawing/2014/main" id="{269E89E9-3E35-E841-A45B-3CC017B871EB}"/>
                </a:ext>
              </a:extLst>
            </p:cNvPr>
            <p:cNvSpPr txBox="1"/>
            <p:nvPr/>
          </p:nvSpPr>
          <p:spPr>
            <a:xfrm>
              <a:off x="2002793" y="5365487"/>
              <a:ext cx="8757972"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5"/>
                  </a:solidFill>
                </a:rPr>
                <a:t>false</a:t>
              </a:r>
              <a:r>
                <a:rPr lang="en-US" sz="2400" dirty="0"/>
                <a:t>, any </a:t>
              </a:r>
              <a:r>
                <a:rPr lang="en-US" sz="2400" i="1" dirty="0">
                  <a:solidFill>
                    <a:schemeClr val="tx2"/>
                  </a:solidFill>
                </a:rPr>
                <a:t>level</a:t>
              </a:r>
              <a:r>
                <a:rPr lang="en-US" sz="2400" dirty="0"/>
                <a:t>, and </a:t>
              </a:r>
              <a:r>
                <a:rPr lang="en-US" sz="2400" i="1" dirty="0">
                  <a:solidFill>
                    <a:schemeClr val="tx2"/>
                  </a:solidFill>
                </a:rPr>
                <a:t>t</a:t>
              </a:r>
              <a:r>
                <a:rPr lang="en-US" sz="2400" dirty="0"/>
                <a:t> does </a:t>
              </a:r>
              <a:r>
                <a:rPr lang="en-US" sz="2400" dirty="0">
                  <a:solidFill>
                    <a:schemeClr val="accent5"/>
                  </a:solidFill>
                </a:rPr>
                <a:t>not</a:t>
              </a:r>
              <a:r>
                <a:rPr lang="en-US" sz="2400" dirty="0"/>
                <a:t> </a:t>
              </a:r>
              <a:r>
                <a:rPr lang="en-US" sz="2400" dirty="0">
                  <a:solidFill>
                    <a:schemeClr val="accent5"/>
                  </a:solidFill>
                </a:rPr>
                <a:t>certify</a:t>
              </a:r>
              <a:r>
                <a:rPr lang="en-US" sz="2400" dirty="0"/>
                <a:t> </a:t>
              </a:r>
              <a:r>
                <a:rPr lang="en-US" sz="2400" i="1" dirty="0">
                  <a:solidFill>
                    <a:schemeClr val="tx2"/>
                  </a:solidFill>
                </a:rPr>
                <a:t>fingerprint</a:t>
              </a:r>
              <a:endParaRPr lang="en-US" sz="2400" dirty="0">
                <a:solidFill>
                  <a:schemeClr val="accent5"/>
                </a:solidFill>
              </a:endParaRPr>
            </a:p>
          </p:txBody>
        </p:sp>
      </p:grpSp>
      <p:grpSp>
        <p:nvGrpSpPr>
          <p:cNvPr id="15" name="Group 14">
            <a:extLst>
              <a:ext uri="{FF2B5EF4-FFF2-40B4-BE49-F238E27FC236}">
                <a16:creationId xmlns:a16="http://schemas.microsoft.com/office/drawing/2014/main" id="{4C36DCEA-0923-E748-8600-0430499F8D5F}"/>
              </a:ext>
            </a:extLst>
          </p:cNvPr>
          <p:cNvGrpSpPr/>
          <p:nvPr/>
        </p:nvGrpSpPr>
        <p:grpSpPr>
          <a:xfrm>
            <a:off x="1388892" y="5360184"/>
            <a:ext cx="9759271" cy="536713"/>
            <a:chOff x="1318592" y="5327964"/>
            <a:chExt cx="9759271" cy="536713"/>
          </a:xfrm>
        </p:grpSpPr>
        <p:sp>
          <p:nvSpPr>
            <p:cNvPr id="16" name="Oval 15">
              <a:extLst>
                <a:ext uri="{FF2B5EF4-FFF2-40B4-BE49-F238E27FC236}">
                  <a16:creationId xmlns:a16="http://schemas.microsoft.com/office/drawing/2014/main" id="{73F56FC5-B26B-304B-BEA5-70A957922B58}"/>
                </a:ext>
              </a:extLst>
            </p:cNvPr>
            <p:cNvSpPr/>
            <p:nvPr/>
          </p:nvSpPr>
          <p:spPr>
            <a:xfrm>
              <a:off x="1318592" y="5327964"/>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17" name="TextBox 16">
              <a:extLst>
                <a:ext uri="{FF2B5EF4-FFF2-40B4-BE49-F238E27FC236}">
                  <a16:creationId xmlns:a16="http://schemas.microsoft.com/office/drawing/2014/main" id="{C41D4658-B8E2-0442-88BD-B6AEFFDD8648}"/>
                </a:ext>
              </a:extLst>
            </p:cNvPr>
            <p:cNvSpPr txBox="1"/>
            <p:nvPr/>
          </p:nvSpPr>
          <p:spPr>
            <a:xfrm>
              <a:off x="2002792" y="5365487"/>
              <a:ext cx="9075071"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5"/>
                  </a:solidFill>
                </a:rPr>
                <a:t>false</a:t>
              </a:r>
              <a:r>
                <a:rPr lang="en-US" sz="2400" dirty="0"/>
                <a:t>, </a:t>
              </a:r>
              <a:r>
                <a:rPr lang="en-US" sz="2400" i="1" dirty="0">
                  <a:solidFill>
                    <a:schemeClr val="tx2"/>
                  </a:solidFill>
                </a:rPr>
                <a:t>level </a:t>
              </a:r>
              <a:r>
                <a:rPr lang="en-US" sz="2400" dirty="0">
                  <a:solidFill>
                    <a:schemeClr val="tx2"/>
                  </a:solidFill>
                </a:rPr>
                <a:t>does </a:t>
              </a:r>
              <a:r>
                <a:rPr lang="en-US" sz="2400" dirty="0">
                  <a:solidFill>
                    <a:schemeClr val="accent5"/>
                  </a:solidFill>
                </a:rPr>
                <a:t>not clear </a:t>
              </a:r>
              <a:r>
                <a:rPr lang="en-US" sz="2400" i="1" dirty="0">
                  <a:solidFill>
                    <a:schemeClr val="tx2"/>
                  </a:solidFill>
                </a:rPr>
                <a:t>t</a:t>
              </a:r>
              <a:r>
                <a:rPr lang="en-US" sz="2400" dirty="0"/>
                <a:t>, and </a:t>
              </a:r>
              <a:r>
                <a:rPr lang="en-US" sz="2400" i="1" dirty="0">
                  <a:solidFill>
                    <a:schemeClr val="tx2"/>
                  </a:solidFill>
                </a:rPr>
                <a:t>t</a:t>
              </a:r>
              <a:r>
                <a:rPr lang="en-US" sz="2400" dirty="0"/>
                <a:t> does </a:t>
              </a:r>
              <a:r>
                <a:rPr lang="en-US" sz="2400" dirty="0">
                  <a:solidFill>
                    <a:schemeClr val="accent1"/>
                  </a:solidFill>
                </a:rPr>
                <a:t>certify</a:t>
              </a:r>
              <a:r>
                <a:rPr lang="en-US" sz="2400" dirty="0"/>
                <a:t> </a:t>
              </a:r>
              <a:r>
                <a:rPr lang="en-US" sz="2400" i="1" dirty="0">
                  <a:solidFill>
                    <a:schemeClr val="tx2"/>
                  </a:solidFill>
                </a:rPr>
                <a:t>fingerprint</a:t>
              </a:r>
              <a:endParaRPr lang="en-US" sz="2400" dirty="0">
                <a:solidFill>
                  <a:schemeClr val="accent5"/>
                </a:solidFill>
              </a:endParaRPr>
            </a:p>
          </p:txBody>
        </p:sp>
      </p:grpSp>
      <p:grpSp>
        <p:nvGrpSpPr>
          <p:cNvPr id="18" name="Group 17">
            <a:extLst>
              <a:ext uri="{FF2B5EF4-FFF2-40B4-BE49-F238E27FC236}">
                <a16:creationId xmlns:a16="http://schemas.microsoft.com/office/drawing/2014/main" id="{3356BCCC-FDF7-494A-8B05-24ABFDEDC74A}"/>
              </a:ext>
            </a:extLst>
          </p:cNvPr>
          <p:cNvGrpSpPr/>
          <p:nvPr/>
        </p:nvGrpSpPr>
        <p:grpSpPr>
          <a:xfrm>
            <a:off x="1388892" y="6079800"/>
            <a:ext cx="9442173" cy="536713"/>
            <a:chOff x="1318592" y="5327964"/>
            <a:chExt cx="9442173" cy="536713"/>
          </a:xfrm>
        </p:grpSpPr>
        <p:sp>
          <p:nvSpPr>
            <p:cNvPr id="19" name="Oval 18">
              <a:extLst>
                <a:ext uri="{FF2B5EF4-FFF2-40B4-BE49-F238E27FC236}">
                  <a16:creationId xmlns:a16="http://schemas.microsoft.com/office/drawing/2014/main" id="{FFCCBE62-A674-B14A-B632-2838D4E5E0DD}"/>
                </a:ext>
              </a:extLst>
            </p:cNvPr>
            <p:cNvSpPr/>
            <p:nvPr/>
          </p:nvSpPr>
          <p:spPr>
            <a:xfrm>
              <a:off x="1318592" y="5327964"/>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20" name="TextBox 19">
              <a:extLst>
                <a:ext uri="{FF2B5EF4-FFF2-40B4-BE49-F238E27FC236}">
                  <a16:creationId xmlns:a16="http://schemas.microsoft.com/office/drawing/2014/main" id="{12EF7632-8BEF-8643-B2CF-51611C965425}"/>
                </a:ext>
              </a:extLst>
            </p:cNvPr>
            <p:cNvSpPr txBox="1"/>
            <p:nvPr/>
          </p:nvSpPr>
          <p:spPr>
            <a:xfrm>
              <a:off x="2002793" y="5365487"/>
              <a:ext cx="8757972"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5"/>
                  </a:solidFill>
                </a:rPr>
                <a:t>false</a:t>
              </a:r>
              <a:r>
                <a:rPr lang="en-US" sz="2400" dirty="0"/>
                <a:t>, </a:t>
              </a:r>
              <a:r>
                <a:rPr lang="en-US" sz="2400" i="1" dirty="0">
                  <a:solidFill>
                    <a:schemeClr val="tx2"/>
                  </a:solidFill>
                </a:rPr>
                <a:t>level </a:t>
              </a:r>
              <a:r>
                <a:rPr lang="en-US" sz="2400" dirty="0">
                  <a:solidFill>
                    <a:schemeClr val="accent1"/>
                  </a:solidFill>
                </a:rPr>
                <a:t>clears</a:t>
              </a:r>
              <a:r>
                <a:rPr lang="en-US" sz="2400" dirty="0">
                  <a:solidFill>
                    <a:schemeClr val="tx2"/>
                  </a:solidFill>
                </a:rPr>
                <a:t> </a:t>
              </a:r>
              <a:r>
                <a:rPr lang="en-US" sz="2400" i="1" dirty="0">
                  <a:solidFill>
                    <a:schemeClr val="tx2"/>
                  </a:solidFill>
                </a:rPr>
                <a:t>t</a:t>
              </a:r>
              <a:r>
                <a:rPr lang="en-US" sz="2400" dirty="0"/>
                <a:t>, and </a:t>
              </a:r>
              <a:r>
                <a:rPr lang="en-US" sz="2400" i="1" dirty="0">
                  <a:solidFill>
                    <a:schemeClr val="tx2"/>
                  </a:solidFill>
                </a:rPr>
                <a:t>t</a:t>
              </a:r>
              <a:r>
                <a:rPr lang="en-US" sz="2400" dirty="0"/>
                <a:t> does </a:t>
              </a:r>
              <a:r>
                <a:rPr lang="en-US" sz="2400" dirty="0">
                  <a:solidFill>
                    <a:schemeClr val="accent1"/>
                  </a:solidFill>
                </a:rPr>
                <a:t>certify</a:t>
              </a:r>
              <a:r>
                <a:rPr lang="en-US" sz="2400" dirty="0"/>
                <a:t> </a:t>
              </a:r>
              <a:r>
                <a:rPr lang="en-US" sz="2400" i="1" dirty="0">
                  <a:solidFill>
                    <a:schemeClr val="tx2"/>
                  </a:solidFill>
                </a:rPr>
                <a:t>fingerprint</a:t>
              </a:r>
              <a:endParaRPr lang="en-US" sz="2400" dirty="0">
                <a:solidFill>
                  <a:schemeClr val="accent5"/>
                </a:solidFill>
              </a:endParaRPr>
            </a:p>
          </p:txBody>
        </p:sp>
      </p:grpSp>
    </p:spTree>
    <p:extLst>
      <p:ext uri="{BB962C8B-B14F-4D97-AF65-F5344CB8AC3E}">
        <p14:creationId xmlns:p14="http://schemas.microsoft.com/office/powerpoint/2010/main" val="2821387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B6B96-3274-6A49-8E00-42E4FD8C08E5}"/>
              </a:ext>
            </a:extLst>
          </p:cNvPr>
          <p:cNvSpPr>
            <a:spLocks noGrp="1"/>
          </p:cNvSpPr>
          <p:nvPr>
            <p:ph type="title"/>
          </p:nvPr>
        </p:nvSpPr>
        <p:spPr/>
        <p:txBody>
          <a:bodyPr/>
          <a:lstStyle/>
          <a:p>
            <a:r>
              <a:rPr lang="en-US" dirty="0"/>
              <a:t>Inputs to Exercise Paths </a:t>
            </a:r>
          </a:p>
        </p:txBody>
      </p:sp>
      <p:sp>
        <p:nvSpPr>
          <p:cNvPr id="3" name="Rectangle 2">
            <a:extLst>
              <a:ext uri="{FF2B5EF4-FFF2-40B4-BE49-F238E27FC236}">
                <a16:creationId xmlns:a16="http://schemas.microsoft.com/office/drawing/2014/main" id="{BC46B752-20B6-6440-B33F-C508F650C886}"/>
              </a:ext>
            </a:extLst>
          </p:cNvPr>
          <p:cNvSpPr/>
          <p:nvPr/>
        </p:nvSpPr>
        <p:spPr>
          <a:xfrm>
            <a:off x="726510" y="1690688"/>
            <a:ext cx="11415386" cy="4893647"/>
          </a:xfrm>
          <a:prstGeom prst="rect">
            <a:avLst/>
          </a:prstGeom>
        </p:spPr>
        <p:txBody>
          <a:bodyPr wrap="square">
            <a:spAutoFit/>
          </a:bodyPr>
          <a:lstStyle/>
          <a:p>
            <a:r>
              <a:rPr lang="en-US" sz="2400" dirty="0">
                <a:solidFill>
                  <a:srgbClr val="C586C0"/>
                </a:solidFill>
                <a:latin typeface="Menlo" panose="020B0609030804020204" pitchFamily="49" charset="0"/>
              </a:rPr>
              <a:t>static</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McDcTestIo</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returns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testIo</a:t>
            </a:r>
            <a:r>
              <a:rPr lang="en-US" sz="2400" dirty="0">
                <a:solidFill>
                  <a:srgbClr val="D4D4D4"/>
                </a:solidFill>
                <a:latin typeface="Menlo" panose="020B0609030804020204" pitchFamily="49" charset="0"/>
              </a:rPr>
              <a:t> : </a:t>
            </a:r>
          </a:p>
          <a:p>
            <a:r>
              <a:rPr lang="en-US" sz="2400" dirty="0">
                <a:solidFill>
                  <a:srgbClr val="D4D4D4"/>
                </a:solidFill>
                <a:latin typeface="Menlo" panose="020B0609030804020204" pitchFamily="49" charset="0"/>
              </a:rPr>
              <a:t> </a:t>
            </a:r>
            <a:r>
              <a:rPr lang="en-US" sz="2400" dirty="0">
                <a:solidFill>
                  <a:srgbClr val="569CD6"/>
                </a:solidFill>
                <a:latin typeface="Menlo" panose="020B0609030804020204" pitchFamily="49" charset="0"/>
              </a:rPr>
              <a:t>seq</a:t>
            </a:r>
            <a:r>
              <a:rPr lang="en-US" sz="2400" dirty="0">
                <a:solidFill>
                  <a:srgbClr val="D4D4D4"/>
                </a:solidFill>
                <a:latin typeface="Menlo" panose="020B0609030804020204" pitchFamily="49" charset="0"/>
              </a:rPr>
              <a:t>&lt;(</a:t>
            </a:r>
            <a:r>
              <a:rPr lang="en-US" sz="2400" dirty="0" err="1">
                <a:solidFill>
                  <a:srgbClr val="D4D4D4"/>
                </a:solidFill>
                <a:latin typeface="Menlo" panose="020B0609030804020204" pitchFamily="49" charset="0"/>
              </a:rPr>
              <a:t>SecurityClearance</a:t>
            </a:r>
            <a:r>
              <a:rPr lang="en-US" sz="2400" dirty="0">
                <a:solidFill>
                  <a:srgbClr val="D4D4D4"/>
                </a:solidFill>
                <a:latin typeface="Menlo" panose="020B0609030804020204" pitchFamily="49" charset="0"/>
              </a:rPr>
              <a:t>, Token, Fingerprint,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)&gt;)</a:t>
            </a:r>
          </a:p>
          <a:p>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a:t>
            </a:r>
            <a:r>
              <a:rPr lang="en-US" sz="2400" dirty="0">
                <a:solidFill>
                  <a:schemeClr val="accent2"/>
                </a:solidFill>
                <a:latin typeface="Menlo" panose="020B0609030804020204" pitchFamily="49" charset="0"/>
              </a:rPr>
              <a:t>// … code to create input values …</a:t>
            </a:r>
          </a:p>
          <a:p>
            <a:r>
              <a:rPr lang="en-US" sz="2400" dirty="0">
                <a:solidFill>
                  <a:srgbClr val="C586C0"/>
                </a:solidFill>
                <a:latin typeface="Menlo" panose="020B0609030804020204" pitchFamily="49" charset="0"/>
              </a:rPr>
              <a:t>  return</a:t>
            </a:r>
            <a:r>
              <a:rPr lang="en-US" sz="2400" dirty="0">
                <a:solidFill>
                  <a:srgbClr val="D4D4D4"/>
                </a:solidFill>
                <a:latin typeface="Menlo" panose="020B0609030804020204" pitchFamily="49" charset="0"/>
              </a:rPr>
              <a:t> [</a:t>
            </a:r>
          </a:p>
          <a:p>
            <a:r>
              <a:rPr lang="en-US" sz="2400" dirty="0">
                <a:solidFill>
                  <a:srgbClr val="D4D4D4"/>
                </a:solidFill>
                <a:latin typeface="Menlo" panose="020B0609030804020204" pitchFamily="49" charset="0"/>
              </a:rPr>
              <a:t>    (securityClearance0, token0, fingerprint0, </a:t>
            </a:r>
          </a:p>
          <a:p>
            <a:r>
              <a:rPr lang="en-US" sz="2400" dirty="0">
                <a:solidFill>
                  <a:srgbClr val="D4D4D4"/>
                </a:solidFill>
                <a:latin typeface="Menlo" panose="020B0609030804020204" pitchFamily="49" charset="0"/>
              </a:rPr>
              <a:t>     hasAccess0, alarm0),</a:t>
            </a:r>
          </a:p>
          <a:p>
            <a:r>
              <a:rPr lang="en-US" sz="2400" dirty="0">
                <a:solidFill>
                  <a:srgbClr val="D4D4D4"/>
                </a:solidFill>
                <a:latin typeface="Menlo" panose="020B0609030804020204" pitchFamily="49" charset="0"/>
              </a:rPr>
              <a:t>    (securityClearance1, token1, fingerprint1, </a:t>
            </a:r>
          </a:p>
          <a:p>
            <a:r>
              <a:rPr lang="en-US" sz="2400" dirty="0">
                <a:solidFill>
                  <a:srgbClr val="D4D4D4"/>
                </a:solidFill>
                <a:latin typeface="Menlo" panose="020B0609030804020204" pitchFamily="49" charset="0"/>
              </a:rPr>
              <a:t>     hasAccess1, alarm1),</a:t>
            </a:r>
          </a:p>
          <a:p>
            <a:r>
              <a:rPr lang="en-US" sz="2400" dirty="0">
                <a:solidFill>
                  <a:srgbClr val="D4D4D4"/>
                </a:solidFill>
                <a:latin typeface="Menlo" panose="020B0609030804020204" pitchFamily="49" charset="0"/>
              </a:rPr>
              <a:t>    (securityClearance2, token2, fingerprint2, </a:t>
            </a:r>
          </a:p>
          <a:p>
            <a:r>
              <a:rPr lang="en-US" sz="2400" dirty="0">
                <a:solidFill>
                  <a:srgbClr val="D4D4D4"/>
                </a:solidFill>
                <a:latin typeface="Menlo" panose="020B0609030804020204" pitchFamily="49" charset="0"/>
              </a:rPr>
              <a:t>     hasAccess2, alarm2)</a:t>
            </a:r>
          </a:p>
          <a:p>
            <a:r>
              <a:rPr lang="en-US" sz="2400" dirty="0">
                <a:solidFill>
                  <a:srgbClr val="D4D4D4"/>
                </a:solidFill>
                <a:latin typeface="Menlo" panose="020B0609030804020204" pitchFamily="49" charset="0"/>
              </a:rPr>
              <a:t>  ];</a:t>
            </a:r>
          </a:p>
          <a:p>
            <a:r>
              <a:rPr lang="en-US" sz="2400" dirty="0">
                <a:solidFill>
                  <a:srgbClr val="D4D4D4"/>
                </a:solidFill>
                <a:latin typeface="Menlo" panose="020B0609030804020204" pitchFamily="49" charset="0"/>
              </a:rPr>
              <a:t>}</a:t>
            </a:r>
            <a:endParaRPr lang="en-US" sz="2400"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3311730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CE8D217-FAF4-EF41-ACAB-3FA2496950F7}"/>
              </a:ext>
            </a:extLst>
          </p:cNvPr>
          <p:cNvSpPr/>
          <p:nvPr/>
        </p:nvSpPr>
        <p:spPr>
          <a:xfrm>
            <a:off x="200416" y="369192"/>
            <a:ext cx="12098055" cy="5262979"/>
          </a:xfrm>
          <a:prstGeom prst="rect">
            <a:avLst/>
          </a:prstGeom>
        </p:spPr>
        <p:txBody>
          <a:bodyPr wrap="square">
            <a:spAutoFit/>
          </a:bodyPr>
          <a:lstStyle/>
          <a:p>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test</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a:t>
            </a:r>
            <a:r>
              <a:rPr lang="en-US" sz="2400" dirty="0" err="1">
                <a:solidFill>
                  <a:srgbClr val="CE9178"/>
                </a:solidFill>
                <a:latin typeface="Menlo" panose="020B0609030804020204" pitchFamily="49" charset="0"/>
              </a:rPr>
              <a:t>MethodSource</a:t>
            </a:r>
            <a:r>
              <a:rPr lang="en-US" sz="2400" dirty="0">
                <a:solidFill>
                  <a:srgbClr val="CE9178"/>
                </a:solidFill>
                <a:latin typeface="Menlo" panose="020B0609030804020204" pitchFamily="49" charset="0"/>
              </a:rPr>
              <a:t>"</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a:t>
            </a:r>
            <a:r>
              <a:rPr lang="en-US" sz="2400" dirty="0" err="1">
                <a:solidFill>
                  <a:srgbClr val="CE9178"/>
                </a:solidFill>
                <a:latin typeface="Menlo" panose="020B0609030804020204" pitchFamily="49" charset="0"/>
              </a:rPr>
              <a:t>McDcTestIo</a:t>
            </a:r>
            <a:r>
              <a:rPr lang="en-US" sz="2400" dirty="0">
                <a:solidFill>
                  <a:srgbClr val="CE9178"/>
                </a:solidFill>
                <a:latin typeface="Menlo" panose="020B0609030804020204" pitchFamily="49" charset="0"/>
              </a:rPr>
              <a:t>"</a:t>
            </a:r>
            <a:r>
              <a:rPr lang="en-US" sz="2400" dirty="0">
                <a:solidFill>
                  <a:srgbClr val="D4D4D4"/>
                </a:solidFill>
                <a:latin typeface="Menlo" panose="020B0609030804020204" pitchFamily="49" charset="0"/>
              </a:rPr>
              <a:t>} </a:t>
            </a:r>
          </a:p>
          <a:p>
            <a:r>
              <a:rPr lang="en-US" sz="2400" dirty="0" err="1">
                <a:solidFill>
                  <a:srgbClr val="DCDCAA"/>
                </a:solidFill>
                <a:latin typeface="Menlo" panose="020B0609030804020204" pitchFamily="49" charset="0"/>
              </a:rPr>
              <a:t>should_resultInMcDcCoverage_when_givenAllTestInputs</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securityClearance</a:t>
            </a:r>
            <a:r>
              <a:rPr lang="en-US" sz="2400" dirty="0">
                <a:solidFill>
                  <a:srgbClr val="D4D4D4"/>
                </a:solidFill>
                <a:latin typeface="Menlo" panose="020B0609030804020204" pitchFamily="49" charset="0"/>
              </a:rPr>
              <a:t> : </a:t>
            </a:r>
            <a:r>
              <a:rPr lang="en-US" sz="2400" dirty="0" err="1">
                <a:solidFill>
                  <a:srgbClr val="569CD6"/>
                </a:solidFill>
                <a:latin typeface="Menlo" panose="020B0609030804020204" pitchFamily="49" charset="0"/>
              </a:rPr>
              <a:t>SecurityClearance</a:t>
            </a:r>
            <a:r>
              <a:rPr lang="en-US" sz="2400" dirty="0">
                <a:solidFill>
                  <a:srgbClr val="D4D4D4"/>
                </a:solidFill>
                <a:latin typeface="Menlo" panose="020B0609030804020204" pitchFamily="49" charset="0"/>
              </a:rPr>
              <a:t>, </a:t>
            </a:r>
          </a:p>
          <a:p>
            <a:r>
              <a:rPr lang="en-US" sz="2400" dirty="0">
                <a:solidFill>
                  <a:srgbClr val="D4D4D4"/>
                </a:solidFill>
                <a:latin typeface="Menlo" panose="020B0609030804020204" pitchFamily="49" charset="0"/>
              </a:rPr>
              <a:t>  token : </a:t>
            </a:r>
            <a:r>
              <a:rPr lang="en-US" sz="2400" dirty="0">
                <a:solidFill>
                  <a:srgbClr val="569CD6"/>
                </a:solidFill>
                <a:latin typeface="Menlo" panose="020B0609030804020204" pitchFamily="49" charset="0"/>
              </a:rPr>
              <a:t>Token</a:t>
            </a:r>
            <a:r>
              <a:rPr lang="en-US" sz="2400" dirty="0">
                <a:solidFill>
                  <a:srgbClr val="D4D4D4"/>
                </a:solidFill>
                <a:latin typeface="Menlo" panose="020B0609030804020204" pitchFamily="49" charset="0"/>
              </a:rPr>
              <a:t>, fingerprint : </a:t>
            </a:r>
            <a:r>
              <a:rPr lang="en-US" sz="2400" dirty="0">
                <a:solidFill>
                  <a:srgbClr val="569CD6"/>
                </a:solidFill>
                <a:latin typeface="Menlo" panose="020B0609030804020204" pitchFamily="49" charset="0"/>
              </a:rPr>
              <a:t>Fingerprint</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expectedHasAccess</a:t>
            </a:r>
            <a:r>
              <a:rPr lang="en-US" sz="2400" dirty="0">
                <a:solidFill>
                  <a:srgbClr val="D4D4D4"/>
                </a:solidFill>
                <a:latin typeface="Menlo" panose="020B0609030804020204" pitchFamily="49" charset="0"/>
              </a:rPr>
              <a:t>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expectedAlarm</a:t>
            </a:r>
            <a:r>
              <a:rPr lang="en-US" sz="2400" dirty="0">
                <a:solidFill>
                  <a:srgbClr val="D4D4D4"/>
                </a:solidFill>
                <a:latin typeface="Menlo" panose="020B0609030804020204" pitchFamily="49" charset="0"/>
              </a:rPr>
              <a:t>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idStation</a:t>
            </a:r>
            <a:r>
              <a:rPr lang="en-US" sz="2400" dirty="0">
                <a:solidFill>
                  <a:srgbClr val="D4D4D4"/>
                </a:solidFill>
                <a:latin typeface="Menlo" panose="020B0609030804020204" pitchFamily="49" charset="0"/>
              </a:rPr>
              <a:t> : </a:t>
            </a:r>
            <a:r>
              <a:rPr lang="en-US" sz="2400" dirty="0" err="1">
                <a:solidFill>
                  <a:srgbClr val="569CD6"/>
                </a:solidFill>
                <a:latin typeface="Menlo" panose="020B0609030804020204" pitchFamily="49" charset="0"/>
              </a:rPr>
              <a:t>IdStation</a:t>
            </a:r>
            <a:r>
              <a:rPr lang="en-US" sz="2400" dirty="0">
                <a:solidFill>
                  <a:srgbClr val="D4D4D4"/>
                </a:solidFill>
                <a:latin typeface="Menlo" panose="020B0609030804020204" pitchFamily="49" charset="0"/>
              </a:rPr>
              <a:t> := </a:t>
            </a:r>
            <a:r>
              <a:rPr lang="en-US" sz="2400" dirty="0">
                <a:solidFill>
                  <a:srgbClr val="C586C0"/>
                </a:solidFill>
                <a:latin typeface="Menlo" panose="020B0609030804020204" pitchFamily="49" charset="0"/>
              </a:rPr>
              <a:t>new</a:t>
            </a:r>
            <a:r>
              <a:rPr lang="en-US" sz="2400" dirty="0">
                <a:solidFill>
                  <a:srgbClr val="D4D4D4"/>
                </a:solidFill>
                <a:latin typeface="Menlo" panose="020B0609030804020204" pitchFamily="49" charset="0"/>
              </a:rPr>
              <a:t> </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IdStation.</a:t>
            </a:r>
            <a:r>
              <a:rPr lang="en-US" sz="2400" dirty="0" err="1">
                <a:solidFill>
                  <a:srgbClr val="DCDCAA"/>
                </a:solidFill>
                <a:latin typeface="Menlo" panose="020B0609030804020204" pitchFamily="49" charset="0"/>
              </a:rPr>
              <a:t>IdStation</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securityClearance</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 := </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idStation.</a:t>
            </a:r>
            <a:r>
              <a:rPr lang="en-US" sz="2400" dirty="0" err="1">
                <a:solidFill>
                  <a:srgbClr val="DCDCAA"/>
                </a:solidFill>
                <a:latin typeface="Menlo" panose="020B0609030804020204" pitchFamily="49" charset="0"/>
              </a:rPr>
              <a:t>hasAccess</a:t>
            </a:r>
            <a:r>
              <a:rPr lang="en-US" sz="2400" dirty="0">
                <a:solidFill>
                  <a:srgbClr val="D4D4D4"/>
                </a:solidFill>
                <a:latin typeface="Menlo" panose="020B0609030804020204" pitchFamily="49" charset="0"/>
              </a:rPr>
              <a:t>(token, fingerprint);</a:t>
            </a:r>
          </a:p>
          <a:p>
            <a:endParaRPr lang="en-US" sz="2400" dirty="0">
              <a:solidFill>
                <a:srgbClr val="D4D4D4"/>
              </a:solidFill>
              <a:latin typeface="Menlo" panose="020B0609030804020204" pitchFamily="49" charset="0"/>
            </a:endParaRPr>
          </a:p>
          <a:p>
            <a:r>
              <a:rPr lang="en-US" sz="2400" dirty="0">
                <a:solidFill>
                  <a:srgbClr val="569CD6"/>
                </a:solidFill>
                <a:latin typeface="Menlo" panose="020B0609030804020204" pitchFamily="49" charset="0"/>
              </a:rPr>
              <a:t>  Assertions</a:t>
            </a:r>
            <a:r>
              <a:rPr lang="en-US" sz="2400" dirty="0">
                <a:solidFill>
                  <a:srgbClr val="D4D4D4"/>
                </a:solidFill>
                <a:latin typeface="Menlo" panose="020B0609030804020204" pitchFamily="49" charset="0"/>
              </a:rPr>
              <a:t>&lt;</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&gt;.</a:t>
            </a:r>
            <a:r>
              <a:rPr lang="en-US" sz="2400" dirty="0" err="1">
                <a:solidFill>
                  <a:srgbClr val="DCDCAA"/>
                </a:solidFill>
                <a:latin typeface="Menlo" panose="020B0609030804020204" pitchFamily="49" charset="0"/>
              </a:rPr>
              <a:t>expectEquals</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expectedHasAccess</a:t>
            </a:r>
            <a:r>
              <a:rPr lang="en-US" sz="2400" dirty="0">
                <a:solidFill>
                  <a:srgbClr val="D4D4D4"/>
                </a:solidFill>
                <a:latin typeface="Menlo" panose="020B0609030804020204" pitchFamily="49" charset="0"/>
              </a:rPr>
              <a:t>);</a:t>
            </a:r>
          </a:p>
          <a:p>
            <a:r>
              <a:rPr lang="en-US" sz="2400" dirty="0">
                <a:solidFill>
                  <a:srgbClr val="569CD6"/>
                </a:solidFill>
                <a:latin typeface="Menlo" panose="020B0609030804020204" pitchFamily="49" charset="0"/>
              </a:rPr>
              <a:t>  Assertions</a:t>
            </a:r>
            <a:r>
              <a:rPr lang="en-US" sz="2400" dirty="0">
                <a:solidFill>
                  <a:srgbClr val="D4D4D4"/>
                </a:solidFill>
                <a:latin typeface="Menlo" panose="020B0609030804020204" pitchFamily="49" charset="0"/>
              </a:rPr>
              <a:t>&lt;</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&gt;.</a:t>
            </a:r>
            <a:r>
              <a:rPr lang="en-US" sz="2400" dirty="0" err="1">
                <a:solidFill>
                  <a:srgbClr val="DCDCAA"/>
                </a:solidFill>
                <a:latin typeface="Menlo" panose="020B0609030804020204" pitchFamily="49" charset="0"/>
              </a:rPr>
              <a:t>expectEquals</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idStation.alarm</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expectedAlarm</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a:t>
            </a:r>
            <a:endParaRPr lang="en-US" sz="2400" b="0" dirty="0">
              <a:solidFill>
                <a:srgbClr val="D4D4D4"/>
              </a:solidFill>
              <a:effectLst/>
              <a:latin typeface="Menlo" panose="020B0609030804020204" pitchFamily="49" charset="0"/>
            </a:endParaRPr>
          </a:p>
        </p:txBody>
      </p:sp>
      <p:sp>
        <p:nvSpPr>
          <p:cNvPr id="4" name="TextBox 3">
            <a:extLst>
              <a:ext uri="{FF2B5EF4-FFF2-40B4-BE49-F238E27FC236}">
                <a16:creationId xmlns:a16="http://schemas.microsoft.com/office/drawing/2014/main" id="{CEFEBB44-811A-934A-A6B8-0E291CA4F6B5}"/>
              </a:ext>
            </a:extLst>
          </p:cNvPr>
          <p:cNvSpPr txBox="1"/>
          <p:nvPr/>
        </p:nvSpPr>
        <p:spPr>
          <a:xfrm>
            <a:off x="1250513" y="5842477"/>
            <a:ext cx="9690973" cy="646331"/>
          </a:xfrm>
          <a:prstGeom prst="rect">
            <a:avLst/>
          </a:prstGeom>
          <a:noFill/>
        </p:spPr>
        <p:txBody>
          <a:bodyPr wrap="square" rtlCol="0">
            <a:spAutoFit/>
          </a:bodyPr>
          <a:lstStyle/>
          <a:p>
            <a:pPr algn="ctr"/>
            <a:r>
              <a:rPr lang="en-US" sz="3600" dirty="0">
                <a:solidFill>
                  <a:schemeClr val="accent1"/>
                </a:solidFill>
              </a:rPr>
              <a:t>Expect</a:t>
            </a:r>
            <a:r>
              <a:rPr lang="en-US" sz="3600" dirty="0"/>
              <a:t> is only a runtime check so nothing to prove</a:t>
            </a:r>
          </a:p>
        </p:txBody>
      </p:sp>
    </p:spTree>
    <p:extLst>
      <p:ext uri="{BB962C8B-B14F-4D97-AF65-F5344CB8AC3E}">
        <p14:creationId xmlns:p14="http://schemas.microsoft.com/office/powerpoint/2010/main" val="15216446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2AB57-181C-A743-AC8D-88642A5A62CA}"/>
              </a:ext>
            </a:extLst>
          </p:cNvPr>
          <p:cNvSpPr>
            <a:spLocks noGrp="1"/>
          </p:cNvSpPr>
          <p:nvPr>
            <p:ph type="title"/>
          </p:nvPr>
        </p:nvSpPr>
        <p:spPr/>
        <p:txBody>
          <a:bodyPr/>
          <a:lstStyle/>
          <a:p>
            <a:r>
              <a:rPr lang="en-US" dirty="0"/>
              <a:t>Expect Runtime Check</a:t>
            </a:r>
          </a:p>
        </p:txBody>
      </p:sp>
      <p:sp>
        <p:nvSpPr>
          <p:cNvPr id="3" name="Rectangle 2">
            <a:extLst>
              <a:ext uri="{FF2B5EF4-FFF2-40B4-BE49-F238E27FC236}">
                <a16:creationId xmlns:a16="http://schemas.microsoft.com/office/drawing/2014/main" id="{09385541-0620-0F41-A538-48EB00B32E1D}"/>
              </a:ext>
            </a:extLst>
          </p:cNvPr>
          <p:cNvSpPr/>
          <p:nvPr/>
        </p:nvSpPr>
        <p:spPr>
          <a:xfrm>
            <a:off x="2002076" y="2535188"/>
            <a:ext cx="8187847" cy="1200329"/>
          </a:xfrm>
          <a:prstGeom prst="rect">
            <a:avLst/>
          </a:prstGeom>
        </p:spPr>
        <p:txBody>
          <a:bodyPr wrap="square">
            <a:spAutoFit/>
          </a:bodyPr>
          <a:lstStyle/>
          <a:p>
            <a:r>
              <a:rPr lang="en-US" sz="2400" dirty="0">
                <a:solidFill>
                  <a:srgbClr val="C586C0"/>
                </a:solidFill>
                <a:latin typeface="Menlo" panose="020B0609030804020204" pitchFamily="49" charset="0"/>
              </a:rPr>
              <a:t>static</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expectEquals</a:t>
            </a:r>
            <a:r>
              <a:rPr lang="en-US" sz="2400" dirty="0">
                <a:solidFill>
                  <a:srgbClr val="D4D4D4"/>
                </a:solidFill>
                <a:latin typeface="Menlo" panose="020B0609030804020204" pitchFamily="49" charset="0"/>
              </a:rPr>
              <a:t>(expected : </a:t>
            </a:r>
            <a:r>
              <a:rPr lang="en-US" sz="2400" dirty="0">
                <a:solidFill>
                  <a:srgbClr val="569CD6"/>
                </a:solidFill>
                <a:latin typeface="Menlo" panose="020B0609030804020204" pitchFamily="49" charset="0"/>
              </a:rPr>
              <a:t>T</a:t>
            </a:r>
            <a:r>
              <a:rPr lang="en-US" sz="2400" dirty="0">
                <a:solidFill>
                  <a:srgbClr val="D4D4D4"/>
                </a:solidFill>
                <a:latin typeface="Menlo" panose="020B0609030804020204" pitchFamily="49" charset="0"/>
              </a:rPr>
              <a:t>, actual : </a:t>
            </a:r>
            <a:r>
              <a:rPr lang="en-US" sz="2400" dirty="0">
                <a:solidFill>
                  <a:srgbClr val="569CD6"/>
                </a:solidFill>
                <a:latin typeface="Menlo" panose="020B0609030804020204" pitchFamily="49" charset="0"/>
              </a:rPr>
              <a:t>T</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expected == actual</a:t>
            </a:r>
            <a:endParaRPr lang="en-US" sz="2400" b="0" dirty="0">
              <a:solidFill>
                <a:srgbClr val="D4D4D4"/>
              </a:solidFill>
              <a:effectLst/>
              <a:latin typeface="Menlo" panose="020B0609030804020204" pitchFamily="49" charset="0"/>
            </a:endParaRPr>
          </a:p>
        </p:txBody>
      </p:sp>
      <p:sp>
        <p:nvSpPr>
          <p:cNvPr id="4" name="TextBox 3">
            <a:extLst>
              <a:ext uri="{FF2B5EF4-FFF2-40B4-BE49-F238E27FC236}">
                <a16:creationId xmlns:a16="http://schemas.microsoft.com/office/drawing/2014/main" id="{1D90F525-3D1D-DD4A-AC43-F39FEA7DD237}"/>
              </a:ext>
            </a:extLst>
          </p:cNvPr>
          <p:cNvSpPr txBox="1"/>
          <p:nvPr/>
        </p:nvSpPr>
        <p:spPr>
          <a:xfrm>
            <a:off x="1250512" y="5247490"/>
            <a:ext cx="9690973" cy="646331"/>
          </a:xfrm>
          <a:prstGeom prst="rect">
            <a:avLst/>
          </a:prstGeom>
          <a:noFill/>
        </p:spPr>
        <p:txBody>
          <a:bodyPr wrap="square" rtlCol="0">
            <a:spAutoFit/>
          </a:bodyPr>
          <a:lstStyle/>
          <a:p>
            <a:pPr algn="ctr"/>
            <a:r>
              <a:rPr lang="en-US" sz="3600" dirty="0" err="1"/>
              <a:t>Dafny</a:t>
            </a:r>
            <a:r>
              <a:rPr lang="en-US" sz="3600" dirty="0">
                <a:solidFill>
                  <a:schemeClr val="accent1"/>
                </a:solidFill>
              </a:rPr>
              <a:t> ensures </a:t>
            </a:r>
            <a:r>
              <a:rPr lang="en-US" sz="3600" dirty="0"/>
              <a:t>the relation</a:t>
            </a:r>
          </a:p>
        </p:txBody>
      </p:sp>
    </p:spTree>
    <p:extLst>
      <p:ext uri="{BB962C8B-B14F-4D97-AF65-F5344CB8AC3E}">
        <p14:creationId xmlns:p14="http://schemas.microsoft.com/office/powerpoint/2010/main" val="32868755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0AAF0-F038-7745-827A-D8AB1AEC6445}"/>
              </a:ext>
            </a:extLst>
          </p:cNvPr>
          <p:cNvSpPr>
            <a:spLocks noGrp="1"/>
          </p:cNvSpPr>
          <p:nvPr>
            <p:ph type="title"/>
          </p:nvPr>
        </p:nvSpPr>
        <p:spPr/>
        <p:txBody>
          <a:bodyPr/>
          <a:lstStyle/>
          <a:p>
            <a:r>
              <a:rPr lang="en-US" dirty="0" err="1"/>
              <a:t>Dafny</a:t>
            </a:r>
            <a:r>
              <a:rPr lang="en-US" dirty="0"/>
              <a:t> Cross Compiles Tests to Java and C#</a:t>
            </a:r>
          </a:p>
        </p:txBody>
      </p:sp>
      <p:pic>
        <p:nvPicPr>
          <p:cNvPr id="10" name="Picture 9">
            <a:extLst>
              <a:ext uri="{FF2B5EF4-FFF2-40B4-BE49-F238E27FC236}">
                <a16:creationId xmlns:a16="http://schemas.microsoft.com/office/drawing/2014/main" id="{6D5303AB-AC38-8640-B24B-34FA4A1A78E9}"/>
              </a:ext>
            </a:extLst>
          </p:cNvPr>
          <p:cNvPicPr>
            <a:picLocks noChangeAspect="1"/>
          </p:cNvPicPr>
          <p:nvPr/>
        </p:nvPicPr>
        <p:blipFill>
          <a:blip r:embed="rId3"/>
          <a:stretch>
            <a:fillRect/>
          </a:stretch>
        </p:blipFill>
        <p:spPr>
          <a:xfrm>
            <a:off x="419100" y="1636269"/>
            <a:ext cx="11353800" cy="3047341"/>
          </a:xfrm>
          <a:prstGeom prst="rect">
            <a:avLst/>
          </a:prstGeom>
        </p:spPr>
      </p:pic>
      <p:sp>
        <p:nvSpPr>
          <p:cNvPr id="11" name="TextBox 10">
            <a:extLst>
              <a:ext uri="{FF2B5EF4-FFF2-40B4-BE49-F238E27FC236}">
                <a16:creationId xmlns:a16="http://schemas.microsoft.com/office/drawing/2014/main" id="{F44A92D3-7395-6448-8FDA-7A31CF013EDA}"/>
              </a:ext>
            </a:extLst>
          </p:cNvPr>
          <p:cNvSpPr txBox="1"/>
          <p:nvPr/>
        </p:nvSpPr>
        <p:spPr>
          <a:xfrm>
            <a:off x="1250513" y="5153545"/>
            <a:ext cx="9690973" cy="1200329"/>
          </a:xfrm>
          <a:prstGeom prst="rect">
            <a:avLst/>
          </a:prstGeom>
          <a:noFill/>
        </p:spPr>
        <p:txBody>
          <a:bodyPr wrap="square" rtlCol="0">
            <a:spAutoFit/>
          </a:bodyPr>
          <a:lstStyle/>
          <a:p>
            <a:pPr algn="ctr"/>
            <a:r>
              <a:rPr lang="en-US" sz="3600" dirty="0"/>
              <a:t>JUnit 5 and Mockito (Java) --- </a:t>
            </a:r>
            <a:r>
              <a:rPr lang="en-US" sz="3600" dirty="0" err="1"/>
              <a:t>Xunit</a:t>
            </a:r>
            <a:r>
              <a:rPr lang="en-US" sz="3600" dirty="0"/>
              <a:t> and </a:t>
            </a:r>
            <a:r>
              <a:rPr lang="en-US" sz="3600" dirty="0" err="1"/>
              <a:t>Moq</a:t>
            </a:r>
            <a:r>
              <a:rPr lang="en-US" sz="3600" dirty="0"/>
              <a:t> (C#)</a:t>
            </a:r>
          </a:p>
          <a:p>
            <a:pPr algn="ctr"/>
            <a:r>
              <a:rPr lang="en-US" sz="3600" dirty="0"/>
              <a:t>Direct mapping from </a:t>
            </a:r>
            <a:r>
              <a:rPr lang="en-US" sz="3600" dirty="0" err="1"/>
              <a:t>Dafny</a:t>
            </a:r>
            <a:r>
              <a:rPr lang="en-US" sz="3600" dirty="0"/>
              <a:t> to test framework </a:t>
            </a:r>
          </a:p>
        </p:txBody>
      </p:sp>
    </p:spTree>
    <p:extLst>
      <p:ext uri="{BB962C8B-B14F-4D97-AF65-F5344CB8AC3E}">
        <p14:creationId xmlns:p14="http://schemas.microsoft.com/office/powerpoint/2010/main" val="31116741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AF9BB-D512-A842-A764-CE5DDFDDE3E9}"/>
              </a:ext>
            </a:extLst>
          </p:cNvPr>
          <p:cNvSpPr>
            <a:spLocks noGrp="1"/>
          </p:cNvSpPr>
          <p:nvPr>
            <p:ph type="title"/>
          </p:nvPr>
        </p:nvSpPr>
        <p:spPr/>
        <p:txBody>
          <a:bodyPr/>
          <a:lstStyle/>
          <a:p>
            <a:r>
              <a:rPr lang="en-US" dirty="0"/>
              <a:t>What is next? Automatic Test Generation</a:t>
            </a:r>
          </a:p>
        </p:txBody>
      </p:sp>
      <p:sp>
        <p:nvSpPr>
          <p:cNvPr id="4" name="Rounded Rectangle 3">
            <a:extLst>
              <a:ext uri="{FF2B5EF4-FFF2-40B4-BE49-F238E27FC236}">
                <a16:creationId xmlns:a16="http://schemas.microsoft.com/office/drawing/2014/main" id="{7329FF15-189F-1248-9F01-C8A177A66039}"/>
              </a:ext>
            </a:extLst>
          </p:cNvPr>
          <p:cNvSpPr/>
          <p:nvPr/>
        </p:nvSpPr>
        <p:spPr>
          <a:xfrm>
            <a:off x="2298525" y="2116899"/>
            <a:ext cx="1653436" cy="8517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a:t>
            </a:r>
            <a:r>
              <a:rPr lang="en-US" baseline="-25000" dirty="0"/>
              <a:t>0</a:t>
            </a:r>
            <a:r>
              <a:rPr lang="en-US" dirty="0"/>
              <a:t>: </a:t>
            </a:r>
          </a:p>
          <a:p>
            <a:r>
              <a:rPr lang="en-US" i="1" dirty="0"/>
              <a:t>      b</a:t>
            </a:r>
            <a:r>
              <a:rPr lang="en-US" i="1" baseline="-25000" dirty="0"/>
              <a:t>0</a:t>
            </a:r>
            <a:r>
              <a:rPr lang="en-US" dirty="0"/>
              <a:t> := true  </a:t>
            </a:r>
          </a:p>
          <a:p>
            <a:r>
              <a:rPr lang="en-US" dirty="0"/>
              <a:t>      …	</a:t>
            </a:r>
          </a:p>
        </p:txBody>
      </p:sp>
      <p:sp>
        <p:nvSpPr>
          <p:cNvPr id="5" name="Rounded Rectangle 4">
            <a:extLst>
              <a:ext uri="{FF2B5EF4-FFF2-40B4-BE49-F238E27FC236}">
                <a16:creationId xmlns:a16="http://schemas.microsoft.com/office/drawing/2014/main" id="{07026FBE-7423-AB47-8ECA-4D485B81084C}"/>
              </a:ext>
            </a:extLst>
          </p:cNvPr>
          <p:cNvSpPr/>
          <p:nvPr/>
        </p:nvSpPr>
        <p:spPr>
          <a:xfrm>
            <a:off x="1091852" y="3620348"/>
            <a:ext cx="1653436" cy="8517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a:t>
            </a:r>
            <a:r>
              <a:rPr lang="en-US" baseline="-25000" dirty="0"/>
              <a:t>1</a:t>
            </a:r>
            <a:r>
              <a:rPr lang="en-US" dirty="0"/>
              <a:t>: </a:t>
            </a:r>
          </a:p>
          <a:p>
            <a:r>
              <a:rPr lang="en-US" i="1" dirty="0"/>
              <a:t>      b</a:t>
            </a:r>
            <a:r>
              <a:rPr lang="en-US" i="1" baseline="-25000" dirty="0"/>
              <a:t>1</a:t>
            </a:r>
            <a:r>
              <a:rPr lang="en-US" dirty="0"/>
              <a:t> := true  </a:t>
            </a:r>
          </a:p>
          <a:p>
            <a:r>
              <a:rPr lang="en-US" dirty="0"/>
              <a:t>      …	</a:t>
            </a:r>
          </a:p>
        </p:txBody>
      </p:sp>
      <p:sp>
        <p:nvSpPr>
          <p:cNvPr id="6" name="Rounded Rectangle 5">
            <a:extLst>
              <a:ext uri="{FF2B5EF4-FFF2-40B4-BE49-F238E27FC236}">
                <a16:creationId xmlns:a16="http://schemas.microsoft.com/office/drawing/2014/main" id="{3FA2040D-3235-FD4A-8F64-5DF27CAFB8F4}"/>
              </a:ext>
            </a:extLst>
          </p:cNvPr>
          <p:cNvSpPr/>
          <p:nvPr/>
        </p:nvSpPr>
        <p:spPr>
          <a:xfrm>
            <a:off x="3536515" y="3620347"/>
            <a:ext cx="1653436" cy="8517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a:t>
            </a:r>
            <a:r>
              <a:rPr lang="en-US" baseline="-25000" dirty="0"/>
              <a:t>2</a:t>
            </a:r>
            <a:r>
              <a:rPr lang="en-US" dirty="0"/>
              <a:t>: </a:t>
            </a:r>
          </a:p>
          <a:p>
            <a:r>
              <a:rPr lang="en-US" i="1" dirty="0"/>
              <a:t>      b</a:t>
            </a:r>
            <a:r>
              <a:rPr lang="en-US" i="1" baseline="-25000" dirty="0"/>
              <a:t>2</a:t>
            </a:r>
            <a:r>
              <a:rPr lang="en-US" dirty="0"/>
              <a:t> := true  </a:t>
            </a:r>
          </a:p>
          <a:p>
            <a:r>
              <a:rPr lang="en-US" dirty="0"/>
              <a:t>      …	</a:t>
            </a:r>
          </a:p>
        </p:txBody>
      </p:sp>
      <p:sp>
        <p:nvSpPr>
          <p:cNvPr id="7" name="Rounded Rectangle 6">
            <a:extLst>
              <a:ext uri="{FF2B5EF4-FFF2-40B4-BE49-F238E27FC236}">
                <a16:creationId xmlns:a16="http://schemas.microsoft.com/office/drawing/2014/main" id="{0C23DA73-04B7-D94E-9157-F17406E02DC5}"/>
              </a:ext>
            </a:extLst>
          </p:cNvPr>
          <p:cNvSpPr/>
          <p:nvPr/>
        </p:nvSpPr>
        <p:spPr>
          <a:xfrm>
            <a:off x="2298525" y="5112707"/>
            <a:ext cx="1653436" cy="8517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a:t>
            </a:r>
            <a:r>
              <a:rPr lang="en-US" baseline="-25000" dirty="0"/>
              <a:t>3</a:t>
            </a:r>
            <a:r>
              <a:rPr lang="en-US" dirty="0"/>
              <a:t>: </a:t>
            </a:r>
          </a:p>
          <a:p>
            <a:r>
              <a:rPr lang="en-US" i="1" dirty="0"/>
              <a:t>      b</a:t>
            </a:r>
            <a:r>
              <a:rPr lang="en-US" i="1" baseline="-25000" dirty="0"/>
              <a:t>3</a:t>
            </a:r>
            <a:r>
              <a:rPr lang="en-US" dirty="0"/>
              <a:t> := true  </a:t>
            </a:r>
          </a:p>
          <a:p>
            <a:r>
              <a:rPr lang="en-US" dirty="0"/>
              <a:t>      …	</a:t>
            </a:r>
          </a:p>
        </p:txBody>
      </p:sp>
      <p:cxnSp>
        <p:nvCxnSpPr>
          <p:cNvPr id="9" name="Straight Arrow Connector 8">
            <a:extLst>
              <a:ext uri="{FF2B5EF4-FFF2-40B4-BE49-F238E27FC236}">
                <a16:creationId xmlns:a16="http://schemas.microsoft.com/office/drawing/2014/main" id="{2231B5EE-221D-9140-9247-8F391B4AF359}"/>
              </a:ext>
            </a:extLst>
          </p:cNvPr>
          <p:cNvCxnSpPr>
            <a:stCxn id="4" idx="2"/>
            <a:endCxn id="6" idx="0"/>
          </p:cNvCxnSpPr>
          <p:nvPr/>
        </p:nvCxnSpPr>
        <p:spPr>
          <a:xfrm>
            <a:off x="3125243" y="2968668"/>
            <a:ext cx="1237990" cy="651679"/>
          </a:xfrm>
          <a:prstGeom prst="straightConnector1">
            <a:avLst/>
          </a:prstGeom>
          <a:ln w="38100">
            <a:solidFill>
              <a:schemeClr val="accent4"/>
            </a:solidFill>
            <a:tailEnd type="triangle"/>
          </a:ln>
        </p:spPr>
        <p:style>
          <a:lnRef idx="1">
            <a:schemeClr val="accent4"/>
          </a:lnRef>
          <a:fillRef idx="0">
            <a:schemeClr val="accent4"/>
          </a:fillRef>
          <a:effectRef idx="0">
            <a:schemeClr val="accent4"/>
          </a:effectRef>
          <a:fontRef idx="minor">
            <a:schemeClr val="tx1"/>
          </a:fontRef>
        </p:style>
      </p:cxnSp>
      <p:cxnSp>
        <p:nvCxnSpPr>
          <p:cNvPr id="10" name="Straight Arrow Connector 9">
            <a:extLst>
              <a:ext uri="{FF2B5EF4-FFF2-40B4-BE49-F238E27FC236}">
                <a16:creationId xmlns:a16="http://schemas.microsoft.com/office/drawing/2014/main" id="{505E23FB-6DBC-4946-9FAF-ED272692613A}"/>
              </a:ext>
            </a:extLst>
          </p:cNvPr>
          <p:cNvCxnSpPr/>
          <p:nvPr/>
        </p:nvCxnSpPr>
        <p:spPr>
          <a:xfrm>
            <a:off x="1887253" y="4472118"/>
            <a:ext cx="1237990" cy="651679"/>
          </a:xfrm>
          <a:prstGeom prst="straightConnector1">
            <a:avLst/>
          </a:prstGeom>
          <a:ln w="38100">
            <a:solidFill>
              <a:schemeClr val="accent4"/>
            </a:solidFill>
            <a:tailEnd type="triangle"/>
          </a:ln>
        </p:spPr>
        <p:style>
          <a:lnRef idx="1">
            <a:schemeClr val="accent4"/>
          </a:lnRef>
          <a:fillRef idx="0">
            <a:schemeClr val="accent4"/>
          </a:fillRef>
          <a:effectRef idx="0">
            <a:schemeClr val="accent4"/>
          </a:effectRef>
          <a:fontRef idx="minor">
            <a:schemeClr val="tx1"/>
          </a:fontRef>
        </p:style>
      </p:cxnSp>
      <p:cxnSp>
        <p:nvCxnSpPr>
          <p:cNvPr id="11" name="Straight Arrow Connector 10">
            <a:extLst>
              <a:ext uri="{FF2B5EF4-FFF2-40B4-BE49-F238E27FC236}">
                <a16:creationId xmlns:a16="http://schemas.microsoft.com/office/drawing/2014/main" id="{A59A8270-3991-614A-9CD9-14E2104131AF}"/>
              </a:ext>
            </a:extLst>
          </p:cNvPr>
          <p:cNvCxnSpPr>
            <a:cxnSpLocks/>
            <a:stCxn id="4" idx="2"/>
            <a:endCxn id="5" idx="0"/>
          </p:cNvCxnSpPr>
          <p:nvPr/>
        </p:nvCxnSpPr>
        <p:spPr>
          <a:xfrm flipH="1">
            <a:off x="1918570" y="2968668"/>
            <a:ext cx="1206673" cy="651680"/>
          </a:xfrm>
          <a:prstGeom prst="straightConnector1">
            <a:avLst/>
          </a:prstGeom>
          <a:ln w="38100">
            <a:solidFill>
              <a:schemeClr val="accent4"/>
            </a:solidFill>
            <a:tailEnd type="triangle"/>
          </a:ln>
        </p:spPr>
        <p:style>
          <a:lnRef idx="1">
            <a:schemeClr val="accent4"/>
          </a:lnRef>
          <a:fillRef idx="0">
            <a:schemeClr val="accent4"/>
          </a:fillRef>
          <a:effectRef idx="0">
            <a:schemeClr val="accent4"/>
          </a:effectRef>
          <a:fontRef idx="minor">
            <a:schemeClr val="tx1"/>
          </a:fontRef>
        </p:style>
      </p:cxnSp>
      <p:cxnSp>
        <p:nvCxnSpPr>
          <p:cNvPr id="14" name="Straight Arrow Connector 13">
            <a:extLst>
              <a:ext uri="{FF2B5EF4-FFF2-40B4-BE49-F238E27FC236}">
                <a16:creationId xmlns:a16="http://schemas.microsoft.com/office/drawing/2014/main" id="{BD2666B4-1BA5-1C41-8329-384AE8DF69CB}"/>
              </a:ext>
            </a:extLst>
          </p:cNvPr>
          <p:cNvCxnSpPr>
            <a:cxnSpLocks/>
            <a:stCxn id="6" idx="2"/>
          </p:cNvCxnSpPr>
          <p:nvPr/>
        </p:nvCxnSpPr>
        <p:spPr>
          <a:xfrm flipH="1">
            <a:off x="3066791" y="4472116"/>
            <a:ext cx="1296442" cy="651681"/>
          </a:xfrm>
          <a:prstGeom prst="straightConnector1">
            <a:avLst/>
          </a:prstGeom>
          <a:ln w="38100">
            <a:solidFill>
              <a:schemeClr val="accent4"/>
            </a:solidFill>
            <a:tailEnd type="triangle"/>
          </a:ln>
        </p:spPr>
        <p:style>
          <a:lnRef idx="1">
            <a:schemeClr val="accent4"/>
          </a:lnRef>
          <a:fillRef idx="0">
            <a:schemeClr val="accent4"/>
          </a:fillRef>
          <a:effectRef idx="0">
            <a:schemeClr val="accent4"/>
          </a:effectRef>
          <a:fontRef idx="minor">
            <a:schemeClr val="tx1"/>
          </a:fontRef>
        </p:style>
      </p:cxnSp>
      <p:sp>
        <p:nvSpPr>
          <p:cNvPr id="16" name="TextBox 15">
            <a:extLst>
              <a:ext uri="{FF2B5EF4-FFF2-40B4-BE49-F238E27FC236}">
                <a16:creationId xmlns:a16="http://schemas.microsoft.com/office/drawing/2014/main" id="{34DDB294-0075-1140-BA0D-65C4EA990F90}"/>
              </a:ext>
            </a:extLst>
          </p:cNvPr>
          <p:cNvSpPr txBox="1"/>
          <p:nvPr/>
        </p:nvSpPr>
        <p:spPr>
          <a:xfrm>
            <a:off x="5981177" y="2558262"/>
            <a:ext cx="5492663" cy="1200329"/>
          </a:xfrm>
          <a:prstGeom prst="rect">
            <a:avLst/>
          </a:prstGeom>
          <a:noFill/>
        </p:spPr>
        <p:txBody>
          <a:bodyPr wrap="square" rtlCol="0">
            <a:spAutoFit/>
          </a:bodyPr>
          <a:lstStyle/>
          <a:p>
            <a:r>
              <a:rPr lang="en-US" sz="2400" dirty="0"/>
              <a:t>Write assertions to find counter examples</a:t>
            </a:r>
          </a:p>
          <a:p>
            <a:endParaRPr lang="en-US" sz="2400" dirty="0">
              <a:solidFill>
                <a:schemeClr val="accent4"/>
              </a:solidFill>
            </a:endParaRPr>
          </a:p>
          <a:p>
            <a:pPr algn="ctr"/>
            <a:r>
              <a:rPr lang="en-US" sz="2400" dirty="0">
                <a:solidFill>
                  <a:schemeClr val="accent4"/>
                </a:solidFill>
              </a:rPr>
              <a:t> assert</a:t>
            </a:r>
            <a:r>
              <a:rPr lang="en-US" sz="2400" dirty="0"/>
              <a:t> !(b</a:t>
            </a:r>
            <a:r>
              <a:rPr lang="en-US" sz="2400" baseline="-25000" dirty="0"/>
              <a:t>0</a:t>
            </a:r>
            <a:r>
              <a:rPr lang="en-US" sz="2400" dirty="0"/>
              <a:t> &amp;&amp; b</a:t>
            </a:r>
            <a:r>
              <a:rPr lang="en-US" sz="2400" baseline="-25000" dirty="0"/>
              <a:t>1</a:t>
            </a:r>
            <a:r>
              <a:rPr lang="en-US" sz="2400" dirty="0"/>
              <a:t> &amp;&amp; b</a:t>
            </a:r>
            <a:r>
              <a:rPr lang="en-US" sz="2400" baseline="-25000" dirty="0"/>
              <a:t>3</a:t>
            </a:r>
            <a:r>
              <a:rPr lang="en-US" sz="2400" dirty="0"/>
              <a:t>)</a:t>
            </a:r>
          </a:p>
        </p:txBody>
      </p:sp>
      <p:sp>
        <p:nvSpPr>
          <p:cNvPr id="17" name="TextBox 16">
            <a:extLst>
              <a:ext uri="{FF2B5EF4-FFF2-40B4-BE49-F238E27FC236}">
                <a16:creationId xmlns:a16="http://schemas.microsoft.com/office/drawing/2014/main" id="{5215363D-8F73-4C47-AD4A-F467114B49E5}"/>
              </a:ext>
            </a:extLst>
          </p:cNvPr>
          <p:cNvSpPr txBox="1"/>
          <p:nvPr/>
        </p:nvSpPr>
        <p:spPr>
          <a:xfrm>
            <a:off x="5981177" y="1947363"/>
            <a:ext cx="5492663" cy="461665"/>
          </a:xfrm>
          <a:prstGeom prst="rect">
            <a:avLst/>
          </a:prstGeom>
          <a:noFill/>
        </p:spPr>
        <p:txBody>
          <a:bodyPr wrap="square" rtlCol="0">
            <a:spAutoFit/>
          </a:bodyPr>
          <a:lstStyle/>
          <a:p>
            <a:r>
              <a:rPr lang="en-US" sz="2400" dirty="0"/>
              <a:t>Add Boolean variable to each basic block</a:t>
            </a:r>
          </a:p>
        </p:txBody>
      </p:sp>
      <p:sp>
        <p:nvSpPr>
          <p:cNvPr id="18" name="TextBox 17">
            <a:extLst>
              <a:ext uri="{FF2B5EF4-FFF2-40B4-BE49-F238E27FC236}">
                <a16:creationId xmlns:a16="http://schemas.microsoft.com/office/drawing/2014/main" id="{67DAD618-3DB0-1A4F-861C-0CC8B5C0FB84}"/>
              </a:ext>
            </a:extLst>
          </p:cNvPr>
          <p:cNvSpPr txBox="1"/>
          <p:nvPr/>
        </p:nvSpPr>
        <p:spPr>
          <a:xfrm>
            <a:off x="5981177" y="4046231"/>
            <a:ext cx="5492663" cy="1200329"/>
          </a:xfrm>
          <a:prstGeom prst="rect">
            <a:avLst/>
          </a:prstGeom>
          <a:noFill/>
        </p:spPr>
        <p:txBody>
          <a:bodyPr wrap="square" rtlCol="0">
            <a:spAutoFit/>
          </a:bodyPr>
          <a:lstStyle/>
          <a:p>
            <a:r>
              <a:rPr lang="en-US" sz="2400" dirty="0"/>
              <a:t>Working on heuristics to generate minimum tests for structural coverage: block, branch, MC/DC</a:t>
            </a:r>
          </a:p>
        </p:txBody>
      </p:sp>
      <p:sp>
        <p:nvSpPr>
          <p:cNvPr id="19" name="TextBox 18">
            <a:extLst>
              <a:ext uri="{FF2B5EF4-FFF2-40B4-BE49-F238E27FC236}">
                <a16:creationId xmlns:a16="http://schemas.microsoft.com/office/drawing/2014/main" id="{CA908733-5283-6E45-8369-69E95260A446}"/>
              </a:ext>
            </a:extLst>
          </p:cNvPr>
          <p:cNvSpPr txBox="1"/>
          <p:nvPr/>
        </p:nvSpPr>
        <p:spPr>
          <a:xfrm>
            <a:off x="5981177" y="5534200"/>
            <a:ext cx="5492663" cy="830997"/>
          </a:xfrm>
          <a:prstGeom prst="rect">
            <a:avLst/>
          </a:prstGeom>
          <a:noFill/>
        </p:spPr>
        <p:txBody>
          <a:bodyPr wrap="square" rtlCol="0">
            <a:spAutoFit/>
          </a:bodyPr>
          <a:lstStyle/>
          <a:p>
            <a:r>
              <a:rPr lang="en-US" sz="2400" dirty="0"/>
              <a:t>Measuring coverage from </a:t>
            </a:r>
            <a:r>
              <a:rPr lang="en-US" sz="2400" dirty="0" err="1"/>
              <a:t>Dafny</a:t>
            </a:r>
            <a:r>
              <a:rPr lang="en-US" sz="2400" dirty="0"/>
              <a:t> generated tests in the cross-compiled code</a:t>
            </a:r>
          </a:p>
        </p:txBody>
      </p:sp>
    </p:spTree>
    <p:extLst>
      <p:ext uri="{BB962C8B-B14F-4D97-AF65-F5344CB8AC3E}">
        <p14:creationId xmlns:p14="http://schemas.microsoft.com/office/powerpoint/2010/main" val="27251682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8F2FD-28AE-B741-A9FD-2C97CE4A66BB}"/>
              </a:ext>
            </a:extLst>
          </p:cNvPr>
          <p:cNvSpPr>
            <a:spLocks noGrp="1"/>
          </p:cNvSpPr>
          <p:nvPr>
            <p:ph type="title"/>
          </p:nvPr>
        </p:nvSpPr>
        <p:spPr/>
        <p:txBody>
          <a:bodyPr/>
          <a:lstStyle/>
          <a:p>
            <a:r>
              <a:rPr lang="en-US" dirty="0"/>
              <a:t>What’s next? Contextualize contracts</a:t>
            </a:r>
          </a:p>
        </p:txBody>
      </p:sp>
      <p:grpSp>
        <p:nvGrpSpPr>
          <p:cNvPr id="20" name="Group 19">
            <a:extLst>
              <a:ext uri="{FF2B5EF4-FFF2-40B4-BE49-F238E27FC236}">
                <a16:creationId xmlns:a16="http://schemas.microsoft.com/office/drawing/2014/main" id="{101888EF-9B87-8240-B0AD-F3292784FF83}"/>
              </a:ext>
            </a:extLst>
          </p:cNvPr>
          <p:cNvGrpSpPr/>
          <p:nvPr/>
        </p:nvGrpSpPr>
        <p:grpSpPr>
          <a:xfrm>
            <a:off x="1070701" y="1911470"/>
            <a:ext cx="2504450" cy="3600660"/>
            <a:chOff x="1065469" y="2155154"/>
            <a:chExt cx="2504450" cy="3600660"/>
          </a:xfrm>
        </p:grpSpPr>
        <p:sp>
          <p:nvSpPr>
            <p:cNvPr id="6" name="Rounded Rectangle 5">
              <a:extLst>
                <a:ext uri="{FF2B5EF4-FFF2-40B4-BE49-F238E27FC236}">
                  <a16:creationId xmlns:a16="http://schemas.microsoft.com/office/drawing/2014/main" id="{B8BDE418-8ED4-DA46-83C0-5CEADD0832A9}"/>
                </a:ext>
              </a:extLst>
            </p:cNvPr>
            <p:cNvSpPr/>
            <p:nvPr/>
          </p:nvSpPr>
          <p:spPr>
            <a:xfrm>
              <a:off x="1065469" y="2155154"/>
              <a:ext cx="2504450" cy="3600660"/>
            </a:xfrm>
            <a:prstGeom prst="round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2800" dirty="0"/>
                <a:t>Method g</a:t>
              </a:r>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r>
                <a:rPr lang="en-US" sz="2800" dirty="0"/>
                <a:t> </a:t>
              </a:r>
            </a:p>
            <a:p>
              <a:pPr algn="ctr"/>
              <a:endParaRPr lang="en-US" sz="2800" dirty="0"/>
            </a:p>
          </p:txBody>
        </p:sp>
        <p:sp>
          <p:nvSpPr>
            <p:cNvPr id="15" name="TextBox 14">
              <a:extLst>
                <a:ext uri="{FF2B5EF4-FFF2-40B4-BE49-F238E27FC236}">
                  <a16:creationId xmlns:a16="http://schemas.microsoft.com/office/drawing/2014/main" id="{B841C0A3-D7F2-0B40-AE10-CDD9961B2FF1}"/>
                </a:ext>
              </a:extLst>
            </p:cNvPr>
            <p:cNvSpPr txBox="1"/>
            <p:nvPr/>
          </p:nvSpPr>
          <p:spPr>
            <a:xfrm>
              <a:off x="1391087" y="2708825"/>
              <a:ext cx="576838" cy="3046988"/>
            </a:xfrm>
            <a:prstGeom prst="rect">
              <a:avLst/>
            </a:prstGeom>
            <a:noFill/>
          </p:spPr>
          <p:txBody>
            <a:bodyPr wrap="square" rtlCol="0">
              <a:spAutoFit/>
            </a:bodyPr>
            <a:lstStyle/>
            <a:p>
              <a:r>
                <a:rPr lang="en-US" sz="2400" dirty="0"/>
                <a:t>S</a:t>
              </a:r>
              <a:r>
                <a:rPr lang="en-US" sz="2400" baseline="-25000" dirty="0"/>
                <a:t>0</a:t>
              </a:r>
            </a:p>
            <a:p>
              <a:r>
                <a:rPr lang="en-US" sz="2400" dirty="0"/>
                <a:t>.</a:t>
              </a:r>
            </a:p>
            <a:p>
              <a:r>
                <a:rPr lang="en-US" sz="2400" dirty="0"/>
                <a:t>.</a:t>
              </a:r>
            </a:p>
            <a:p>
              <a:r>
                <a:rPr lang="en-US" sz="2400" dirty="0"/>
                <a:t>.</a:t>
              </a:r>
            </a:p>
            <a:p>
              <a:r>
                <a:rPr lang="en-US" sz="2400" dirty="0"/>
                <a:t>S</a:t>
              </a:r>
              <a:r>
                <a:rPr lang="en-US" sz="2400" baseline="-25000" dirty="0"/>
                <a:t>i</a:t>
              </a:r>
            </a:p>
            <a:p>
              <a:r>
                <a:rPr lang="en-US" sz="2400" dirty="0"/>
                <a:t>.</a:t>
              </a:r>
            </a:p>
            <a:p>
              <a:r>
                <a:rPr lang="en-US" sz="2400" dirty="0"/>
                <a:t>.</a:t>
              </a:r>
            </a:p>
            <a:p>
              <a:r>
                <a:rPr lang="en-US" sz="2400" dirty="0"/>
                <a:t>.</a:t>
              </a:r>
            </a:p>
          </p:txBody>
        </p:sp>
        <p:cxnSp>
          <p:nvCxnSpPr>
            <p:cNvPr id="16" name="Straight Arrow Connector 15">
              <a:extLst>
                <a:ext uri="{FF2B5EF4-FFF2-40B4-BE49-F238E27FC236}">
                  <a16:creationId xmlns:a16="http://schemas.microsoft.com/office/drawing/2014/main" id="{31F0F52D-41BF-D440-8141-F369A6BE99CA}"/>
                </a:ext>
              </a:extLst>
            </p:cNvPr>
            <p:cNvCxnSpPr/>
            <p:nvPr/>
          </p:nvCxnSpPr>
          <p:spPr>
            <a:xfrm>
              <a:off x="1832086" y="4405046"/>
              <a:ext cx="295564"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18" name="TextBox 17">
              <a:extLst>
                <a:ext uri="{FF2B5EF4-FFF2-40B4-BE49-F238E27FC236}">
                  <a16:creationId xmlns:a16="http://schemas.microsoft.com/office/drawing/2014/main" id="{9CC92F33-A335-B947-9FC1-37D4B2C2CE27}"/>
                </a:ext>
              </a:extLst>
            </p:cNvPr>
            <p:cNvSpPr txBox="1"/>
            <p:nvPr/>
          </p:nvSpPr>
          <p:spPr>
            <a:xfrm>
              <a:off x="2113797" y="4158354"/>
              <a:ext cx="1406017" cy="461665"/>
            </a:xfrm>
            <a:prstGeom prst="rect">
              <a:avLst/>
            </a:prstGeom>
            <a:noFill/>
          </p:spPr>
          <p:txBody>
            <a:bodyPr wrap="square" rtlCol="0">
              <a:spAutoFit/>
            </a:bodyPr>
            <a:lstStyle/>
            <a:p>
              <a:r>
                <a:rPr lang="en-US" sz="2400" dirty="0">
                  <a:solidFill>
                    <a:schemeClr val="accent4"/>
                  </a:solidFill>
                </a:rPr>
                <a:t>call</a:t>
              </a:r>
              <a:r>
                <a:rPr lang="en-US" sz="2400" dirty="0"/>
                <a:t> </a:t>
              </a:r>
              <a:r>
                <a:rPr lang="en-US" sz="2400" dirty="0">
                  <a:solidFill>
                    <a:schemeClr val="accent5"/>
                  </a:solidFill>
                </a:rPr>
                <a:t>f</a:t>
              </a:r>
              <a:r>
                <a:rPr lang="en-US" sz="2400" dirty="0"/>
                <a:t>(j, …)</a:t>
              </a:r>
            </a:p>
          </p:txBody>
        </p:sp>
      </p:grpSp>
      <p:grpSp>
        <p:nvGrpSpPr>
          <p:cNvPr id="21" name="Group 20">
            <a:extLst>
              <a:ext uri="{FF2B5EF4-FFF2-40B4-BE49-F238E27FC236}">
                <a16:creationId xmlns:a16="http://schemas.microsoft.com/office/drawing/2014/main" id="{52415F9B-BF10-354E-B290-CF2731ECC4D2}"/>
              </a:ext>
            </a:extLst>
          </p:cNvPr>
          <p:cNvGrpSpPr/>
          <p:nvPr/>
        </p:nvGrpSpPr>
        <p:grpSpPr>
          <a:xfrm>
            <a:off x="8320126" y="1910897"/>
            <a:ext cx="2504450" cy="3600660"/>
            <a:chOff x="1065469" y="2155154"/>
            <a:chExt cx="2504450" cy="3600660"/>
          </a:xfrm>
        </p:grpSpPr>
        <p:sp>
          <p:nvSpPr>
            <p:cNvPr id="22" name="Rounded Rectangle 21">
              <a:extLst>
                <a:ext uri="{FF2B5EF4-FFF2-40B4-BE49-F238E27FC236}">
                  <a16:creationId xmlns:a16="http://schemas.microsoft.com/office/drawing/2014/main" id="{07D0F2DB-4EB2-5A4E-82F1-AE0BBB7A96D5}"/>
                </a:ext>
              </a:extLst>
            </p:cNvPr>
            <p:cNvSpPr/>
            <p:nvPr/>
          </p:nvSpPr>
          <p:spPr>
            <a:xfrm>
              <a:off x="1065469" y="2155154"/>
              <a:ext cx="2504450" cy="3600660"/>
            </a:xfrm>
            <a:prstGeom prst="round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2800" dirty="0"/>
                <a:t>Method h</a:t>
              </a:r>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r>
                <a:rPr lang="en-US" sz="2800" dirty="0"/>
                <a:t> </a:t>
              </a:r>
            </a:p>
            <a:p>
              <a:pPr algn="ctr"/>
              <a:endParaRPr lang="en-US" sz="2800" dirty="0"/>
            </a:p>
          </p:txBody>
        </p:sp>
        <p:sp>
          <p:nvSpPr>
            <p:cNvPr id="23" name="TextBox 22">
              <a:extLst>
                <a:ext uri="{FF2B5EF4-FFF2-40B4-BE49-F238E27FC236}">
                  <a16:creationId xmlns:a16="http://schemas.microsoft.com/office/drawing/2014/main" id="{F9DF04C3-3D79-8440-9EFE-4CE1CA614BDC}"/>
                </a:ext>
              </a:extLst>
            </p:cNvPr>
            <p:cNvSpPr txBox="1"/>
            <p:nvPr/>
          </p:nvSpPr>
          <p:spPr>
            <a:xfrm>
              <a:off x="1391087" y="2708825"/>
              <a:ext cx="576838" cy="3046988"/>
            </a:xfrm>
            <a:prstGeom prst="rect">
              <a:avLst/>
            </a:prstGeom>
            <a:noFill/>
          </p:spPr>
          <p:txBody>
            <a:bodyPr wrap="square" rtlCol="0">
              <a:spAutoFit/>
            </a:bodyPr>
            <a:lstStyle/>
            <a:p>
              <a:r>
                <a:rPr lang="en-US" sz="2400" dirty="0"/>
                <a:t>S</a:t>
              </a:r>
              <a:r>
                <a:rPr lang="en-US" sz="2400" baseline="-25000" dirty="0"/>
                <a:t>0</a:t>
              </a:r>
            </a:p>
            <a:p>
              <a:r>
                <a:rPr lang="en-US" sz="2400" dirty="0"/>
                <a:t>.</a:t>
              </a:r>
            </a:p>
            <a:p>
              <a:r>
                <a:rPr lang="en-US" sz="2400" dirty="0"/>
                <a:t>.</a:t>
              </a:r>
            </a:p>
            <a:p>
              <a:r>
                <a:rPr lang="en-US" sz="2400" dirty="0"/>
                <a:t>.</a:t>
              </a:r>
            </a:p>
            <a:p>
              <a:r>
                <a:rPr lang="en-US" sz="2400" dirty="0" err="1"/>
                <a:t>S</a:t>
              </a:r>
              <a:r>
                <a:rPr lang="en-US" sz="2400" baseline="-25000" dirty="0" err="1"/>
                <a:t>m</a:t>
              </a:r>
              <a:endParaRPr lang="en-US" sz="2400" baseline="-25000" dirty="0"/>
            </a:p>
            <a:p>
              <a:r>
                <a:rPr lang="en-US" sz="2400" dirty="0"/>
                <a:t>.</a:t>
              </a:r>
            </a:p>
            <a:p>
              <a:r>
                <a:rPr lang="en-US" sz="2400" dirty="0"/>
                <a:t>.</a:t>
              </a:r>
            </a:p>
            <a:p>
              <a:r>
                <a:rPr lang="en-US" sz="2400" dirty="0"/>
                <a:t>.</a:t>
              </a:r>
            </a:p>
          </p:txBody>
        </p:sp>
        <p:cxnSp>
          <p:nvCxnSpPr>
            <p:cNvPr id="24" name="Straight Arrow Connector 23">
              <a:extLst>
                <a:ext uri="{FF2B5EF4-FFF2-40B4-BE49-F238E27FC236}">
                  <a16:creationId xmlns:a16="http://schemas.microsoft.com/office/drawing/2014/main" id="{0F6C0AB3-9C0A-604B-A1E9-A3D70510981E}"/>
                </a:ext>
              </a:extLst>
            </p:cNvPr>
            <p:cNvCxnSpPr/>
            <p:nvPr/>
          </p:nvCxnSpPr>
          <p:spPr>
            <a:xfrm>
              <a:off x="1832086" y="4405046"/>
              <a:ext cx="295564"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25" name="TextBox 24">
              <a:extLst>
                <a:ext uri="{FF2B5EF4-FFF2-40B4-BE49-F238E27FC236}">
                  <a16:creationId xmlns:a16="http://schemas.microsoft.com/office/drawing/2014/main" id="{B2149BD4-694D-154C-969D-E7A24D8F4507}"/>
                </a:ext>
              </a:extLst>
            </p:cNvPr>
            <p:cNvSpPr txBox="1"/>
            <p:nvPr/>
          </p:nvSpPr>
          <p:spPr>
            <a:xfrm>
              <a:off x="2113797" y="4158354"/>
              <a:ext cx="1406017" cy="461665"/>
            </a:xfrm>
            <a:prstGeom prst="rect">
              <a:avLst/>
            </a:prstGeom>
            <a:noFill/>
          </p:spPr>
          <p:txBody>
            <a:bodyPr wrap="square" rtlCol="0">
              <a:spAutoFit/>
            </a:bodyPr>
            <a:lstStyle/>
            <a:p>
              <a:r>
                <a:rPr lang="en-US" sz="2400" dirty="0">
                  <a:solidFill>
                    <a:schemeClr val="accent4"/>
                  </a:solidFill>
                </a:rPr>
                <a:t>call</a:t>
              </a:r>
              <a:r>
                <a:rPr lang="en-US" sz="2400" dirty="0"/>
                <a:t> </a:t>
              </a:r>
              <a:r>
                <a:rPr lang="en-US" sz="2400" dirty="0">
                  <a:solidFill>
                    <a:schemeClr val="accent5"/>
                  </a:solidFill>
                </a:rPr>
                <a:t>f</a:t>
              </a:r>
              <a:r>
                <a:rPr lang="en-US" sz="2400" dirty="0"/>
                <a:t>(j, …)</a:t>
              </a:r>
            </a:p>
          </p:txBody>
        </p:sp>
      </p:grpSp>
      <p:sp>
        <p:nvSpPr>
          <p:cNvPr id="26" name="TextBox 25">
            <a:extLst>
              <a:ext uri="{FF2B5EF4-FFF2-40B4-BE49-F238E27FC236}">
                <a16:creationId xmlns:a16="http://schemas.microsoft.com/office/drawing/2014/main" id="{3E282DD1-A97C-E941-9C05-928E22C65614}"/>
              </a:ext>
            </a:extLst>
          </p:cNvPr>
          <p:cNvSpPr txBox="1"/>
          <p:nvPr/>
        </p:nvSpPr>
        <p:spPr>
          <a:xfrm>
            <a:off x="4549035" y="3648597"/>
            <a:ext cx="3093929" cy="1200329"/>
          </a:xfrm>
          <a:prstGeom prst="rect">
            <a:avLst/>
          </a:prstGeom>
          <a:noFill/>
        </p:spPr>
        <p:txBody>
          <a:bodyPr wrap="square" rtlCol="0">
            <a:spAutoFit/>
          </a:bodyPr>
          <a:lstStyle/>
          <a:p>
            <a:r>
              <a:rPr lang="en-US" sz="2400" dirty="0"/>
              <a:t>Calling context affects what </a:t>
            </a:r>
            <a:r>
              <a:rPr lang="en-US" sz="2400" dirty="0">
                <a:solidFill>
                  <a:schemeClr val="accent1"/>
                </a:solidFill>
              </a:rPr>
              <a:t>contract</a:t>
            </a:r>
            <a:r>
              <a:rPr lang="en-US" sz="2400" dirty="0"/>
              <a:t> for f needs to say</a:t>
            </a:r>
          </a:p>
        </p:txBody>
      </p:sp>
      <p:sp>
        <p:nvSpPr>
          <p:cNvPr id="27" name="Right Arrow 26">
            <a:extLst>
              <a:ext uri="{FF2B5EF4-FFF2-40B4-BE49-F238E27FC236}">
                <a16:creationId xmlns:a16="http://schemas.microsoft.com/office/drawing/2014/main" id="{19E39B8C-6FD3-1645-8FA3-9EC784AC60F8}"/>
              </a:ext>
            </a:extLst>
          </p:cNvPr>
          <p:cNvSpPr/>
          <p:nvPr/>
        </p:nvSpPr>
        <p:spPr>
          <a:xfrm>
            <a:off x="7497849" y="4029818"/>
            <a:ext cx="607512" cy="2767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a:extLst>
              <a:ext uri="{FF2B5EF4-FFF2-40B4-BE49-F238E27FC236}">
                <a16:creationId xmlns:a16="http://schemas.microsoft.com/office/drawing/2014/main" id="{F3200183-8AC5-9544-8B3A-1A447457D675}"/>
              </a:ext>
            </a:extLst>
          </p:cNvPr>
          <p:cNvSpPr/>
          <p:nvPr/>
        </p:nvSpPr>
        <p:spPr>
          <a:xfrm rot="10800000">
            <a:off x="3795651" y="4029818"/>
            <a:ext cx="607512" cy="2767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563B990D-0701-2145-A931-8080ACB57CEC}"/>
              </a:ext>
            </a:extLst>
          </p:cNvPr>
          <p:cNvSpPr txBox="1"/>
          <p:nvPr/>
        </p:nvSpPr>
        <p:spPr>
          <a:xfrm>
            <a:off x="838199" y="6094804"/>
            <a:ext cx="10515600" cy="461665"/>
          </a:xfrm>
          <a:prstGeom prst="rect">
            <a:avLst/>
          </a:prstGeom>
          <a:noFill/>
        </p:spPr>
        <p:txBody>
          <a:bodyPr wrap="square" rtlCol="0">
            <a:spAutoFit/>
          </a:bodyPr>
          <a:lstStyle/>
          <a:p>
            <a:r>
              <a:rPr lang="en-US" sz="2400" dirty="0"/>
              <a:t>Would it be easier (better) to write separate </a:t>
            </a:r>
            <a:r>
              <a:rPr lang="en-US" sz="2400" dirty="0">
                <a:solidFill>
                  <a:schemeClr val="accent1"/>
                </a:solidFill>
              </a:rPr>
              <a:t>contracts</a:t>
            </a:r>
            <a:r>
              <a:rPr lang="en-US" sz="2400" dirty="0"/>
              <a:t> and indicate which to use?</a:t>
            </a:r>
          </a:p>
        </p:txBody>
      </p:sp>
      <p:sp>
        <p:nvSpPr>
          <p:cNvPr id="30" name="TextBox 29">
            <a:extLst>
              <a:ext uri="{FF2B5EF4-FFF2-40B4-BE49-F238E27FC236}">
                <a16:creationId xmlns:a16="http://schemas.microsoft.com/office/drawing/2014/main" id="{9538A2C1-ECE9-2F4D-86DC-8C5A7744342E}"/>
              </a:ext>
            </a:extLst>
          </p:cNvPr>
          <p:cNvSpPr txBox="1"/>
          <p:nvPr/>
        </p:nvSpPr>
        <p:spPr>
          <a:xfrm>
            <a:off x="4587789" y="1851841"/>
            <a:ext cx="3016420" cy="923330"/>
          </a:xfrm>
          <a:prstGeom prst="rect">
            <a:avLst/>
          </a:prstGeom>
          <a:noFill/>
        </p:spPr>
        <p:txBody>
          <a:bodyPr wrap="square" rtlCol="0">
            <a:spAutoFit/>
          </a:bodyPr>
          <a:lstStyle/>
          <a:p>
            <a:r>
              <a:rPr lang="en-US" dirty="0"/>
              <a:t>Try not to say anymore in a contract than what is needed (weak as possible)</a:t>
            </a:r>
          </a:p>
        </p:txBody>
      </p:sp>
    </p:spTree>
    <p:extLst>
      <p:ext uri="{BB962C8B-B14F-4D97-AF65-F5344CB8AC3E}">
        <p14:creationId xmlns:p14="http://schemas.microsoft.com/office/powerpoint/2010/main" val="652221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38D1DD0-696E-8349-8925-6C13D5F97793}"/>
              </a:ext>
            </a:extLst>
          </p:cNvPr>
          <p:cNvPicPr>
            <a:picLocks noChangeAspect="1"/>
          </p:cNvPicPr>
          <p:nvPr/>
        </p:nvPicPr>
        <p:blipFill rotWithShape="1">
          <a:blip r:embed="rId3"/>
          <a:srcRect t="12777" b="42364"/>
          <a:stretch/>
        </p:blipFill>
        <p:spPr>
          <a:xfrm>
            <a:off x="0" y="10"/>
            <a:ext cx="9669642" cy="6857990"/>
          </a:xfrm>
          <a:prstGeom prst="rect">
            <a:avLst/>
          </a:prstGeom>
        </p:spPr>
      </p:pic>
      <p:sp>
        <p:nvSpPr>
          <p:cNvPr id="14"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DC9155AA-F30D-9B4B-B05E-258176C7BCD3}"/>
              </a:ext>
            </a:extLst>
          </p:cNvPr>
          <p:cNvSpPr txBox="1"/>
          <p:nvPr/>
        </p:nvSpPr>
        <p:spPr>
          <a:xfrm>
            <a:off x="5314950" y="3548626"/>
            <a:ext cx="6473951" cy="2713629"/>
          </a:xfrm>
          <a:prstGeom prst="rect">
            <a:avLst/>
          </a:prstGeom>
        </p:spPr>
        <p:txBody>
          <a:bodyPr vert="horz" lIns="91440" tIns="45720" rIns="91440" bIns="45720" rtlCol="0">
            <a:noAutofit/>
          </a:bodyPr>
          <a:lstStyle/>
          <a:p>
            <a:pPr algn="ctr" defTabSz="914400">
              <a:lnSpc>
                <a:spcPct val="90000"/>
              </a:lnSpc>
              <a:spcAft>
                <a:spcPts val="600"/>
              </a:spcAft>
            </a:pPr>
            <a:r>
              <a:rPr lang="en-US" sz="4000" dirty="0"/>
              <a:t>Test is widely understood but only samples the input and output space which is not always sufficient for assurance </a:t>
            </a:r>
          </a:p>
        </p:txBody>
      </p:sp>
    </p:spTree>
    <p:extLst>
      <p:ext uri="{BB962C8B-B14F-4D97-AF65-F5344CB8AC3E}">
        <p14:creationId xmlns:p14="http://schemas.microsoft.com/office/powerpoint/2010/main" val="22415297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1601A-33F2-BC4B-8070-A1F767035962}"/>
              </a:ext>
            </a:extLst>
          </p:cNvPr>
          <p:cNvSpPr>
            <a:spLocks noGrp="1"/>
          </p:cNvSpPr>
          <p:nvPr>
            <p:ph type="title"/>
          </p:nvPr>
        </p:nvSpPr>
        <p:spPr/>
        <p:txBody>
          <a:bodyPr/>
          <a:lstStyle/>
          <a:p>
            <a:r>
              <a:rPr lang="en-US" dirty="0"/>
              <a:t>Conclusions and Limitations</a:t>
            </a:r>
          </a:p>
        </p:txBody>
      </p:sp>
      <p:sp>
        <p:nvSpPr>
          <p:cNvPr id="3" name="Content Placeholder 2">
            <a:extLst>
              <a:ext uri="{FF2B5EF4-FFF2-40B4-BE49-F238E27FC236}">
                <a16:creationId xmlns:a16="http://schemas.microsoft.com/office/drawing/2014/main" id="{A8BAA593-C2ED-DD47-A535-26628A11CD45}"/>
              </a:ext>
            </a:extLst>
          </p:cNvPr>
          <p:cNvSpPr>
            <a:spLocks noGrp="1"/>
          </p:cNvSpPr>
          <p:nvPr>
            <p:ph idx="1"/>
          </p:nvPr>
        </p:nvSpPr>
        <p:spPr/>
        <p:txBody>
          <a:bodyPr>
            <a:normAutofit fontScale="85000" lnSpcReduction="20000"/>
          </a:bodyPr>
          <a:lstStyle/>
          <a:p>
            <a:r>
              <a:rPr lang="en-US" dirty="0"/>
              <a:t>Gradual verification uses testing to create verification models</a:t>
            </a:r>
          </a:p>
          <a:p>
            <a:r>
              <a:rPr lang="en-US" dirty="0"/>
              <a:t>The model environment proves the tests for assurance</a:t>
            </a:r>
          </a:p>
          <a:p>
            <a:r>
              <a:rPr lang="en-US" dirty="0"/>
              <a:t>The same tests are used in the runtime implementation for assurance</a:t>
            </a:r>
          </a:p>
          <a:p>
            <a:r>
              <a:rPr lang="en-US" dirty="0"/>
              <a:t>General properties of the model are proved after enough tests exist to give adequate assurance about the model</a:t>
            </a:r>
          </a:p>
          <a:p>
            <a:r>
              <a:rPr lang="en-US" dirty="0"/>
              <a:t>Further tests can be generated for structural coverage of the model</a:t>
            </a:r>
          </a:p>
          <a:p>
            <a:r>
              <a:rPr lang="en-US" dirty="0"/>
              <a:t>A new </a:t>
            </a:r>
            <a:r>
              <a:rPr lang="en-US" dirty="0" err="1"/>
              <a:t>Dafny</a:t>
            </a:r>
            <a:r>
              <a:rPr lang="en-US" dirty="0"/>
              <a:t> test framework provides familiar test concepts</a:t>
            </a:r>
          </a:p>
          <a:p>
            <a:endParaRPr lang="en-US" dirty="0"/>
          </a:p>
          <a:p>
            <a:r>
              <a:rPr lang="en-US" dirty="0"/>
              <a:t>Parameterized tests can only be checked in the runtime</a:t>
            </a:r>
          </a:p>
          <a:p>
            <a:r>
              <a:rPr lang="en-US" dirty="0"/>
              <a:t>Mocks only apply to functions and return values cannot be sequenced</a:t>
            </a:r>
          </a:p>
          <a:p>
            <a:r>
              <a:rPr lang="en-US" dirty="0"/>
              <a:t>Little thought has been given to ghost variables</a:t>
            </a:r>
          </a:p>
        </p:txBody>
      </p:sp>
    </p:spTree>
    <p:extLst>
      <p:ext uri="{BB962C8B-B14F-4D97-AF65-F5344CB8AC3E}">
        <p14:creationId xmlns:p14="http://schemas.microsoft.com/office/powerpoint/2010/main" val="2548981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559D998-AB6C-46E1-B394-118E9A1E2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514F728-2617-D24D-B2D8-E4304D4ADA91}"/>
              </a:ext>
            </a:extLst>
          </p:cNvPr>
          <p:cNvPicPr>
            <a:picLocks noChangeAspect="1"/>
          </p:cNvPicPr>
          <p:nvPr/>
        </p:nvPicPr>
        <p:blipFill rotWithShape="1">
          <a:blip r:embed="rId3"/>
          <a:srcRect b="9896"/>
          <a:stretch/>
        </p:blipFill>
        <p:spPr>
          <a:xfrm>
            <a:off x="20" y="0"/>
            <a:ext cx="12191980" cy="6865943"/>
          </a:xfrm>
          <a:custGeom>
            <a:avLst/>
            <a:gdLst/>
            <a:ahLst/>
            <a:cxnLst/>
            <a:rect l="l" t="t" r="r" b="b"/>
            <a:pathLst>
              <a:path w="12192000" h="6857681">
                <a:moveTo>
                  <a:pt x="0" y="0"/>
                </a:moveTo>
                <a:lnTo>
                  <a:pt x="6033794" y="0"/>
                </a:lnTo>
                <a:lnTo>
                  <a:pt x="6104632" y="17448"/>
                </a:lnTo>
                <a:cubicBezTo>
                  <a:pt x="6167597" y="23966"/>
                  <a:pt x="6148747" y="27214"/>
                  <a:pt x="6198111" y="26888"/>
                </a:cubicBezTo>
                <a:cubicBezTo>
                  <a:pt x="6203032" y="26525"/>
                  <a:pt x="6212450" y="35708"/>
                  <a:pt x="6231511" y="33431"/>
                </a:cubicBezTo>
                <a:cubicBezTo>
                  <a:pt x="6261681" y="37362"/>
                  <a:pt x="6245025" y="48416"/>
                  <a:pt x="6283668" y="52056"/>
                </a:cubicBezTo>
                <a:cubicBezTo>
                  <a:pt x="6280095" y="55478"/>
                  <a:pt x="6317954" y="53783"/>
                  <a:pt x="6321602" y="65933"/>
                </a:cubicBezTo>
                <a:cubicBezTo>
                  <a:pt x="6338020" y="69803"/>
                  <a:pt x="6363241" y="73066"/>
                  <a:pt x="6382175" y="75274"/>
                </a:cubicBezTo>
                <a:cubicBezTo>
                  <a:pt x="6410543" y="81224"/>
                  <a:pt x="6424665" y="87641"/>
                  <a:pt x="6428857" y="91880"/>
                </a:cubicBezTo>
                <a:cubicBezTo>
                  <a:pt x="6457257" y="98611"/>
                  <a:pt x="6454186" y="99822"/>
                  <a:pt x="6491478" y="114104"/>
                </a:cubicBezTo>
                <a:cubicBezTo>
                  <a:pt x="6513363" y="108974"/>
                  <a:pt x="6532168" y="120070"/>
                  <a:pt x="6541328" y="130204"/>
                </a:cubicBezTo>
                <a:cubicBezTo>
                  <a:pt x="6566101" y="139804"/>
                  <a:pt x="6619910" y="162727"/>
                  <a:pt x="6655300" y="165762"/>
                </a:cubicBezTo>
                <a:cubicBezTo>
                  <a:pt x="6709422" y="165032"/>
                  <a:pt x="6694278" y="176304"/>
                  <a:pt x="6718357" y="184874"/>
                </a:cubicBezTo>
                <a:cubicBezTo>
                  <a:pt x="6737101" y="195527"/>
                  <a:pt x="6734493" y="186329"/>
                  <a:pt x="6754054" y="199796"/>
                </a:cubicBezTo>
                <a:lnTo>
                  <a:pt x="6790284" y="215417"/>
                </a:lnTo>
                <a:lnTo>
                  <a:pt x="6833979" y="239878"/>
                </a:lnTo>
                <a:lnTo>
                  <a:pt x="6843981" y="246602"/>
                </a:lnTo>
                <a:cubicBezTo>
                  <a:pt x="6849111" y="246626"/>
                  <a:pt x="6852366" y="247045"/>
                  <a:pt x="6854445" y="247782"/>
                </a:cubicBezTo>
                <a:cubicBezTo>
                  <a:pt x="6854496" y="247881"/>
                  <a:pt x="6854549" y="247980"/>
                  <a:pt x="6854600" y="248079"/>
                </a:cubicBezTo>
                <a:lnTo>
                  <a:pt x="6869364" y="251040"/>
                </a:lnTo>
                <a:cubicBezTo>
                  <a:pt x="6886479" y="251404"/>
                  <a:pt x="6920818" y="277370"/>
                  <a:pt x="6937072" y="276678"/>
                </a:cubicBezTo>
                <a:cubicBezTo>
                  <a:pt x="6944247" y="293133"/>
                  <a:pt x="6941053" y="265766"/>
                  <a:pt x="6968404" y="280704"/>
                </a:cubicBezTo>
                <a:cubicBezTo>
                  <a:pt x="6980596" y="282696"/>
                  <a:pt x="6985722" y="284716"/>
                  <a:pt x="6995938" y="286247"/>
                </a:cubicBezTo>
                <a:cubicBezTo>
                  <a:pt x="6996079" y="286667"/>
                  <a:pt x="7029560" y="289467"/>
                  <a:pt x="7029701" y="289887"/>
                </a:cubicBezTo>
                <a:lnTo>
                  <a:pt x="7054104" y="293980"/>
                </a:lnTo>
                <a:lnTo>
                  <a:pt x="7059678" y="296051"/>
                </a:lnTo>
                <a:lnTo>
                  <a:pt x="7092167" y="292851"/>
                </a:lnTo>
                <a:lnTo>
                  <a:pt x="7108387" y="292672"/>
                </a:lnTo>
                <a:lnTo>
                  <a:pt x="7114139" y="289579"/>
                </a:lnTo>
                <a:cubicBezTo>
                  <a:pt x="7119705" y="287930"/>
                  <a:pt x="7126840" y="287741"/>
                  <a:pt x="7137488" y="290860"/>
                </a:cubicBezTo>
                <a:lnTo>
                  <a:pt x="7139729" y="292153"/>
                </a:lnTo>
                <a:lnTo>
                  <a:pt x="7172532" y="286561"/>
                </a:lnTo>
                <a:cubicBezTo>
                  <a:pt x="7179544" y="284784"/>
                  <a:pt x="7207552" y="294171"/>
                  <a:pt x="7213458" y="290616"/>
                </a:cubicBezTo>
                <a:cubicBezTo>
                  <a:pt x="7269364" y="295457"/>
                  <a:pt x="7303569" y="278925"/>
                  <a:pt x="7371827" y="290351"/>
                </a:cubicBezTo>
                <a:cubicBezTo>
                  <a:pt x="7417519" y="294938"/>
                  <a:pt x="7443196" y="294841"/>
                  <a:pt x="7472683" y="298450"/>
                </a:cubicBezTo>
                <a:cubicBezTo>
                  <a:pt x="7502170" y="302059"/>
                  <a:pt x="7529752" y="308462"/>
                  <a:pt x="7548749" y="312007"/>
                </a:cubicBezTo>
                <a:cubicBezTo>
                  <a:pt x="7567746" y="315552"/>
                  <a:pt x="7562619" y="317217"/>
                  <a:pt x="7586664" y="319723"/>
                </a:cubicBezTo>
                <a:cubicBezTo>
                  <a:pt x="7610709" y="322229"/>
                  <a:pt x="7669675" y="320322"/>
                  <a:pt x="7693021" y="327043"/>
                </a:cubicBezTo>
                <a:cubicBezTo>
                  <a:pt x="7718238" y="326359"/>
                  <a:pt x="7721537" y="337391"/>
                  <a:pt x="7735314" y="336075"/>
                </a:cubicBezTo>
                <a:cubicBezTo>
                  <a:pt x="7806549" y="352546"/>
                  <a:pt x="7865892" y="349618"/>
                  <a:pt x="7952583" y="346950"/>
                </a:cubicBezTo>
                <a:cubicBezTo>
                  <a:pt x="8009730" y="351831"/>
                  <a:pt x="8008698" y="354607"/>
                  <a:pt x="8033745" y="357420"/>
                </a:cubicBezTo>
                <a:cubicBezTo>
                  <a:pt x="8041390" y="360247"/>
                  <a:pt x="8045181" y="350414"/>
                  <a:pt x="8052068" y="354306"/>
                </a:cubicBezTo>
                <a:lnTo>
                  <a:pt x="8087434" y="359505"/>
                </a:lnTo>
                <a:lnTo>
                  <a:pt x="8113399" y="369645"/>
                </a:lnTo>
                <a:lnTo>
                  <a:pt x="8137804" y="376078"/>
                </a:lnTo>
                <a:lnTo>
                  <a:pt x="8167138" y="378809"/>
                </a:lnTo>
                <a:cubicBezTo>
                  <a:pt x="8176124" y="381225"/>
                  <a:pt x="8176713" y="389019"/>
                  <a:pt x="8188557" y="388892"/>
                </a:cubicBezTo>
                <a:cubicBezTo>
                  <a:pt x="8224517" y="394064"/>
                  <a:pt x="8289287" y="398547"/>
                  <a:pt x="8338182" y="404244"/>
                </a:cubicBezTo>
                <a:cubicBezTo>
                  <a:pt x="8362404" y="400849"/>
                  <a:pt x="8397142" y="407351"/>
                  <a:pt x="8407187" y="417040"/>
                </a:cubicBezTo>
                <a:cubicBezTo>
                  <a:pt x="8419182" y="419735"/>
                  <a:pt x="8448098" y="419784"/>
                  <a:pt x="8459765" y="417876"/>
                </a:cubicBezTo>
                <a:cubicBezTo>
                  <a:pt x="8470121" y="418155"/>
                  <a:pt x="8471999" y="421843"/>
                  <a:pt x="8485759" y="423277"/>
                </a:cubicBezTo>
                <a:cubicBezTo>
                  <a:pt x="8500778" y="426656"/>
                  <a:pt x="8533354" y="442668"/>
                  <a:pt x="8547497" y="447675"/>
                </a:cubicBezTo>
                <a:cubicBezTo>
                  <a:pt x="8561640" y="452682"/>
                  <a:pt x="8547256" y="447497"/>
                  <a:pt x="8570615" y="453317"/>
                </a:cubicBezTo>
                <a:cubicBezTo>
                  <a:pt x="8578949" y="455301"/>
                  <a:pt x="8577204" y="463036"/>
                  <a:pt x="8595122" y="466725"/>
                </a:cubicBezTo>
                <a:cubicBezTo>
                  <a:pt x="8613041" y="470415"/>
                  <a:pt x="8653176" y="474680"/>
                  <a:pt x="8678126" y="475454"/>
                </a:cubicBezTo>
                <a:cubicBezTo>
                  <a:pt x="8706000" y="462935"/>
                  <a:pt x="8696233" y="479979"/>
                  <a:pt x="8747203" y="464224"/>
                </a:cubicBezTo>
                <a:cubicBezTo>
                  <a:pt x="8748514" y="466239"/>
                  <a:pt x="8769343" y="465372"/>
                  <a:pt x="8790692" y="466720"/>
                </a:cubicBezTo>
                <a:cubicBezTo>
                  <a:pt x="8812041" y="468068"/>
                  <a:pt x="8857501" y="479363"/>
                  <a:pt x="8875298" y="472310"/>
                </a:cubicBezTo>
                <a:lnTo>
                  <a:pt x="9032306" y="471571"/>
                </a:lnTo>
                <a:lnTo>
                  <a:pt x="9122435" y="483407"/>
                </a:lnTo>
                <a:cubicBezTo>
                  <a:pt x="9153775" y="485302"/>
                  <a:pt x="9159039" y="493942"/>
                  <a:pt x="9179171" y="490552"/>
                </a:cubicBezTo>
                <a:cubicBezTo>
                  <a:pt x="9213108" y="492737"/>
                  <a:pt x="9191622" y="508779"/>
                  <a:pt x="9230778" y="495862"/>
                </a:cubicBezTo>
                <a:cubicBezTo>
                  <a:pt x="9220076" y="509598"/>
                  <a:pt x="9249178" y="492136"/>
                  <a:pt x="9269314" y="503195"/>
                </a:cubicBezTo>
                <a:cubicBezTo>
                  <a:pt x="9297556" y="495041"/>
                  <a:pt x="9326591" y="505312"/>
                  <a:pt x="9343734" y="506508"/>
                </a:cubicBezTo>
                <a:cubicBezTo>
                  <a:pt x="9360877" y="507704"/>
                  <a:pt x="9347612" y="511465"/>
                  <a:pt x="9372172" y="510372"/>
                </a:cubicBezTo>
                <a:lnTo>
                  <a:pt x="9406856" y="515908"/>
                </a:lnTo>
                <a:cubicBezTo>
                  <a:pt x="9405045" y="511337"/>
                  <a:pt x="9410063" y="512684"/>
                  <a:pt x="9423824" y="513399"/>
                </a:cubicBezTo>
                <a:lnTo>
                  <a:pt x="9460782" y="509325"/>
                </a:lnTo>
                <a:lnTo>
                  <a:pt x="9486144" y="513434"/>
                </a:lnTo>
                <a:cubicBezTo>
                  <a:pt x="9489544" y="513295"/>
                  <a:pt x="9513720" y="508821"/>
                  <a:pt x="9513235" y="505310"/>
                </a:cubicBezTo>
                <a:cubicBezTo>
                  <a:pt x="9539685" y="520038"/>
                  <a:pt x="9542332" y="510786"/>
                  <a:pt x="9569455" y="507032"/>
                </a:cubicBezTo>
                <a:cubicBezTo>
                  <a:pt x="9592710" y="508415"/>
                  <a:pt x="9572665" y="508880"/>
                  <a:pt x="9628861" y="510620"/>
                </a:cubicBezTo>
                <a:cubicBezTo>
                  <a:pt x="9650737" y="526789"/>
                  <a:pt x="9635011" y="498901"/>
                  <a:pt x="9677951" y="521543"/>
                </a:cubicBezTo>
                <a:cubicBezTo>
                  <a:pt x="9680053" y="519778"/>
                  <a:pt x="9706563" y="521397"/>
                  <a:pt x="9720438" y="523172"/>
                </a:cubicBezTo>
                <a:cubicBezTo>
                  <a:pt x="9734313" y="524947"/>
                  <a:pt x="9746849" y="522784"/>
                  <a:pt x="9761204" y="532196"/>
                </a:cubicBezTo>
                <a:cubicBezTo>
                  <a:pt x="9771692" y="535091"/>
                  <a:pt x="9752949" y="530854"/>
                  <a:pt x="9785747" y="535781"/>
                </a:cubicBezTo>
                <a:cubicBezTo>
                  <a:pt x="9818545" y="540708"/>
                  <a:pt x="9925449" y="557390"/>
                  <a:pt x="9957993" y="561756"/>
                </a:cubicBezTo>
                <a:cubicBezTo>
                  <a:pt x="9990537" y="566122"/>
                  <a:pt x="9967648" y="568686"/>
                  <a:pt x="9981009" y="569119"/>
                </a:cubicBezTo>
                <a:cubicBezTo>
                  <a:pt x="9994370" y="569552"/>
                  <a:pt x="10023139" y="562486"/>
                  <a:pt x="10038159" y="564356"/>
                </a:cubicBezTo>
                <a:cubicBezTo>
                  <a:pt x="10057015" y="566262"/>
                  <a:pt x="10059811" y="573563"/>
                  <a:pt x="10071129" y="573194"/>
                </a:cubicBezTo>
                <a:cubicBezTo>
                  <a:pt x="10081593" y="562977"/>
                  <a:pt x="10092704" y="563090"/>
                  <a:pt x="10110830" y="569286"/>
                </a:cubicBezTo>
                <a:cubicBezTo>
                  <a:pt x="10144643" y="572070"/>
                  <a:pt x="10144670" y="561560"/>
                  <a:pt x="10177323" y="563075"/>
                </a:cubicBezTo>
                <a:cubicBezTo>
                  <a:pt x="10191652" y="562496"/>
                  <a:pt x="10199318" y="565790"/>
                  <a:pt x="10223224" y="562516"/>
                </a:cubicBezTo>
                <a:cubicBezTo>
                  <a:pt x="10240245" y="563214"/>
                  <a:pt x="10274444" y="564970"/>
                  <a:pt x="10297489" y="554688"/>
                </a:cubicBezTo>
                <a:cubicBezTo>
                  <a:pt x="10322484" y="553379"/>
                  <a:pt x="10304332" y="552915"/>
                  <a:pt x="10331612" y="555505"/>
                </a:cubicBezTo>
                <a:cubicBezTo>
                  <a:pt x="10364938" y="556023"/>
                  <a:pt x="10378810" y="549792"/>
                  <a:pt x="10398068" y="551274"/>
                </a:cubicBezTo>
                <a:cubicBezTo>
                  <a:pt x="10410608" y="547019"/>
                  <a:pt x="10396406" y="552090"/>
                  <a:pt x="10444604" y="546749"/>
                </a:cubicBezTo>
                <a:cubicBezTo>
                  <a:pt x="10463706" y="556208"/>
                  <a:pt x="10480046" y="543272"/>
                  <a:pt x="10496391" y="545310"/>
                </a:cubicBezTo>
                <a:cubicBezTo>
                  <a:pt x="10522313" y="544276"/>
                  <a:pt x="10586025" y="544389"/>
                  <a:pt x="10609659" y="542925"/>
                </a:cubicBezTo>
                <a:cubicBezTo>
                  <a:pt x="10633293" y="541461"/>
                  <a:pt x="10608137" y="539280"/>
                  <a:pt x="10638198" y="536528"/>
                </a:cubicBezTo>
                <a:cubicBezTo>
                  <a:pt x="10693566" y="548777"/>
                  <a:pt x="10724464" y="526732"/>
                  <a:pt x="10780502" y="524034"/>
                </a:cubicBezTo>
                <a:cubicBezTo>
                  <a:pt x="10814519" y="506962"/>
                  <a:pt x="10838626" y="524696"/>
                  <a:pt x="10875821" y="511631"/>
                </a:cubicBezTo>
                <a:cubicBezTo>
                  <a:pt x="10900992" y="507636"/>
                  <a:pt x="10904648" y="511453"/>
                  <a:pt x="10918825" y="509588"/>
                </a:cubicBezTo>
                <a:cubicBezTo>
                  <a:pt x="10933002" y="507723"/>
                  <a:pt x="10948992" y="503227"/>
                  <a:pt x="10960884" y="500440"/>
                </a:cubicBezTo>
                <a:cubicBezTo>
                  <a:pt x="10967249" y="504078"/>
                  <a:pt x="11016720" y="497668"/>
                  <a:pt x="11015578" y="492864"/>
                </a:cubicBezTo>
                <a:cubicBezTo>
                  <a:pt x="11022928" y="494510"/>
                  <a:pt x="11043247" y="500882"/>
                  <a:pt x="11045541" y="493276"/>
                </a:cubicBezTo>
                <a:cubicBezTo>
                  <a:pt x="11083069" y="493195"/>
                  <a:pt x="11104152" y="492128"/>
                  <a:pt x="11136980" y="502266"/>
                </a:cubicBezTo>
                <a:cubicBezTo>
                  <a:pt x="11160311" y="506043"/>
                  <a:pt x="11144016" y="504016"/>
                  <a:pt x="11158537" y="506413"/>
                </a:cubicBezTo>
                <a:cubicBezTo>
                  <a:pt x="11173058" y="508810"/>
                  <a:pt x="11197248" y="504516"/>
                  <a:pt x="11220930" y="503946"/>
                </a:cubicBezTo>
                <a:cubicBezTo>
                  <a:pt x="11244941" y="504078"/>
                  <a:pt x="11272916" y="508160"/>
                  <a:pt x="11290697" y="509588"/>
                </a:cubicBezTo>
                <a:cubicBezTo>
                  <a:pt x="11308478" y="511016"/>
                  <a:pt x="11312720" y="510673"/>
                  <a:pt x="11327615" y="512515"/>
                </a:cubicBezTo>
                <a:cubicBezTo>
                  <a:pt x="11352471" y="509065"/>
                  <a:pt x="11373358" y="510883"/>
                  <a:pt x="11391973" y="518258"/>
                </a:cubicBezTo>
                <a:cubicBezTo>
                  <a:pt x="11406458" y="520151"/>
                  <a:pt x="11399034" y="524460"/>
                  <a:pt x="11409760" y="526257"/>
                </a:cubicBezTo>
                <a:cubicBezTo>
                  <a:pt x="11420486" y="528054"/>
                  <a:pt x="11427325" y="519930"/>
                  <a:pt x="11456330" y="521896"/>
                </a:cubicBezTo>
                <a:cubicBezTo>
                  <a:pt x="11466649" y="522293"/>
                  <a:pt x="11466304" y="529914"/>
                  <a:pt x="11488341" y="531019"/>
                </a:cubicBezTo>
                <a:cubicBezTo>
                  <a:pt x="11510378" y="532124"/>
                  <a:pt x="11598983" y="536881"/>
                  <a:pt x="11631415" y="538053"/>
                </a:cubicBezTo>
                <a:cubicBezTo>
                  <a:pt x="11663847" y="539225"/>
                  <a:pt x="11650717" y="536007"/>
                  <a:pt x="11666264" y="535672"/>
                </a:cubicBezTo>
                <a:cubicBezTo>
                  <a:pt x="11681811" y="535337"/>
                  <a:pt x="11700204" y="526934"/>
                  <a:pt x="11724698" y="536041"/>
                </a:cubicBezTo>
                <a:cubicBezTo>
                  <a:pt x="11743020" y="531196"/>
                  <a:pt x="11743491" y="542315"/>
                  <a:pt x="11763807" y="545183"/>
                </a:cubicBezTo>
                <a:cubicBezTo>
                  <a:pt x="11775016" y="549241"/>
                  <a:pt x="11789046" y="548064"/>
                  <a:pt x="11798300" y="550863"/>
                </a:cubicBezTo>
                <a:cubicBezTo>
                  <a:pt x="11807554" y="553662"/>
                  <a:pt x="11814870" y="554166"/>
                  <a:pt x="11821716" y="557213"/>
                </a:cubicBezTo>
                <a:cubicBezTo>
                  <a:pt x="11828562" y="560260"/>
                  <a:pt x="11830643" y="566367"/>
                  <a:pt x="11839374" y="569145"/>
                </a:cubicBezTo>
                <a:cubicBezTo>
                  <a:pt x="11848105" y="571923"/>
                  <a:pt x="11861759" y="576813"/>
                  <a:pt x="11871722" y="578644"/>
                </a:cubicBezTo>
                <a:cubicBezTo>
                  <a:pt x="11881685" y="580475"/>
                  <a:pt x="11880173" y="577641"/>
                  <a:pt x="11899154" y="580133"/>
                </a:cubicBezTo>
                <a:cubicBezTo>
                  <a:pt x="11930093" y="585454"/>
                  <a:pt x="11957956" y="589309"/>
                  <a:pt x="11992753" y="588833"/>
                </a:cubicBezTo>
                <a:cubicBezTo>
                  <a:pt x="11999276" y="598540"/>
                  <a:pt x="12009663" y="594134"/>
                  <a:pt x="12023554" y="588997"/>
                </a:cubicBezTo>
                <a:cubicBezTo>
                  <a:pt x="12049522" y="596077"/>
                  <a:pt x="12093380" y="601562"/>
                  <a:pt x="12137802" y="617391"/>
                </a:cubicBezTo>
                <a:cubicBezTo>
                  <a:pt x="12156710" y="627093"/>
                  <a:pt x="12160884" y="628759"/>
                  <a:pt x="12174434" y="631430"/>
                </a:cubicBezTo>
                <a:lnTo>
                  <a:pt x="12192000" y="634770"/>
                </a:lnTo>
                <a:lnTo>
                  <a:pt x="12192000" y="6857681"/>
                </a:lnTo>
                <a:lnTo>
                  <a:pt x="9979612" y="6857681"/>
                </a:lnTo>
                <a:lnTo>
                  <a:pt x="9971269" y="6854457"/>
                </a:lnTo>
                <a:cubicBezTo>
                  <a:pt x="9959912" y="6851181"/>
                  <a:pt x="9949163" y="6849764"/>
                  <a:pt x="9939502" y="6851921"/>
                </a:cubicBezTo>
                <a:cubicBezTo>
                  <a:pt x="9891606" y="6835635"/>
                  <a:pt x="9864404" y="6844006"/>
                  <a:pt x="9834453" y="6832151"/>
                </a:cubicBezTo>
                <a:cubicBezTo>
                  <a:pt x="9804501" y="6820296"/>
                  <a:pt x="9801374" y="6798259"/>
                  <a:pt x="9759795" y="6780787"/>
                </a:cubicBezTo>
                <a:cubicBezTo>
                  <a:pt x="9718217" y="6763314"/>
                  <a:pt x="9629817" y="6740362"/>
                  <a:pt x="9584980" y="6727313"/>
                </a:cubicBezTo>
                <a:cubicBezTo>
                  <a:pt x="9546420" y="6722010"/>
                  <a:pt x="9530408" y="6725469"/>
                  <a:pt x="9490770" y="6702489"/>
                </a:cubicBezTo>
                <a:cubicBezTo>
                  <a:pt x="9443320" y="6701025"/>
                  <a:pt x="9424336" y="6690023"/>
                  <a:pt x="9380405" y="6676541"/>
                </a:cubicBezTo>
                <a:cubicBezTo>
                  <a:pt x="9335978" y="6675243"/>
                  <a:pt x="9297645" y="6680915"/>
                  <a:pt x="9259939" y="6674414"/>
                </a:cubicBezTo>
                <a:cubicBezTo>
                  <a:pt x="9244772" y="6679394"/>
                  <a:pt x="9230416" y="6681084"/>
                  <a:pt x="9216296" y="6672209"/>
                </a:cubicBezTo>
                <a:cubicBezTo>
                  <a:pt x="9174886" y="6673387"/>
                  <a:pt x="9165078" y="6684906"/>
                  <a:pt x="9138624" y="6674601"/>
                </a:cubicBezTo>
                <a:cubicBezTo>
                  <a:pt x="9108454" y="6672027"/>
                  <a:pt x="9060163" y="6657862"/>
                  <a:pt x="9035273" y="6656766"/>
                </a:cubicBezTo>
                <a:cubicBezTo>
                  <a:pt x="9043993" y="6670577"/>
                  <a:pt x="8988276" y="6655711"/>
                  <a:pt x="8989286" y="6668016"/>
                </a:cubicBezTo>
                <a:cubicBezTo>
                  <a:pt x="8965548" y="6651220"/>
                  <a:pt x="8960144" y="6673151"/>
                  <a:pt x="8932387" y="6668707"/>
                </a:cubicBezTo>
                <a:cubicBezTo>
                  <a:pt x="8918435" y="6662528"/>
                  <a:pt x="8909159" y="6661716"/>
                  <a:pt x="8898375" y="6669282"/>
                </a:cubicBezTo>
                <a:cubicBezTo>
                  <a:pt x="8833747" y="6639096"/>
                  <a:pt x="8863155" y="6669089"/>
                  <a:pt x="8806495" y="6658618"/>
                </a:cubicBezTo>
                <a:cubicBezTo>
                  <a:pt x="8757168" y="6647242"/>
                  <a:pt x="8702613" y="6640665"/>
                  <a:pt x="8650927" y="6611139"/>
                </a:cubicBezTo>
                <a:cubicBezTo>
                  <a:pt x="8640770" y="6602610"/>
                  <a:pt x="8619775" y="6599998"/>
                  <a:pt x="8604033" y="6605300"/>
                </a:cubicBezTo>
                <a:cubicBezTo>
                  <a:pt x="8601324" y="6606213"/>
                  <a:pt x="8598878" y="6607331"/>
                  <a:pt x="8596767" y="6608618"/>
                </a:cubicBezTo>
                <a:cubicBezTo>
                  <a:pt x="8565299" y="6587556"/>
                  <a:pt x="8548876" y="6598771"/>
                  <a:pt x="8533762" y="6584302"/>
                </a:cubicBezTo>
                <a:cubicBezTo>
                  <a:pt x="8487059" y="6579247"/>
                  <a:pt x="8451683" y="6594395"/>
                  <a:pt x="8437660" y="6581725"/>
                </a:cubicBezTo>
                <a:cubicBezTo>
                  <a:pt x="8414209" y="6582991"/>
                  <a:pt x="8383722" y="6598678"/>
                  <a:pt x="8364494" y="6585073"/>
                </a:cubicBezTo>
                <a:cubicBezTo>
                  <a:pt x="8363342" y="6596536"/>
                  <a:pt x="8336540" y="6576888"/>
                  <a:pt x="8323751" y="6584665"/>
                </a:cubicBezTo>
                <a:cubicBezTo>
                  <a:pt x="8314841" y="6591411"/>
                  <a:pt x="8304634" y="6587022"/>
                  <a:pt x="8293791" y="6586903"/>
                </a:cubicBezTo>
                <a:cubicBezTo>
                  <a:pt x="8280721" y="6592424"/>
                  <a:pt x="8232642" y="6585021"/>
                  <a:pt x="8219223" y="6578961"/>
                </a:cubicBezTo>
                <a:cubicBezTo>
                  <a:pt x="8185638" y="6557431"/>
                  <a:pt x="8123924" y="6576522"/>
                  <a:pt x="8096330" y="6560092"/>
                </a:cubicBezTo>
                <a:cubicBezTo>
                  <a:pt x="8087121" y="6557869"/>
                  <a:pt x="8078422" y="6557144"/>
                  <a:pt x="8070086" y="6557355"/>
                </a:cubicBezTo>
                <a:lnTo>
                  <a:pt x="8047207" y="6560092"/>
                </a:lnTo>
                <a:lnTo>
                  <a:pt x="8041620" y="6565163"/>
                </a:lnTo>
                <a:lnTo>
                  <a:pt x="8027134" y="6564473"/>
                </a:lnTo>
                <a:lnTo>
                  <a:pt x="8023214" y="6565355"/>
                </a:lnTo>
                <a:cubicBezTo>
                  <a:pt x="8015729" y="6567060"/>
                  <a:pt x="8008307" y="6568574"/>
                  <a:pt x="8000801" y="6569339"/>
                </a:cubicBezTo>
                <a:cubicBezTo>
                  <a:pt x="8005606" y="6544751"/>
                  <a:pt x="7937754" y="6571777"/>
                  <a:pt x="7954618" y="6551428"/>
                </a:cubicBezTo>
                <a:cubicBezTo>
                  <a:pt x="7914215" y="6551344"/>
                  <a:pt x="7940865" y="6531998"/>
                  <a:pt x="7896427" y="6551123"/>
                </a:cubicBezTo>
                <a:lnTo>
                  <a:pt x="7643090" y="6532163"/>
                </a:lnTo>
                <a:cubicBezTo>
                  <a:pt x="7673996" y="6576436"/>
                  <a:pt x="7562550" y="6494154"/>
                  <a:pt x="7553164" y="6525457"/>
                </a:cubicBezTo>
                <a:cubicBezTo>
                  <a:pt x="7546247" y="6496957"/>
                  <a:pt x="7465610" y="6497391"/>
                  <a:pt x="7421154" y="6476273"/>
                </a:cubicBezTo>
                <a:cubicBezTo>
                  <a:pt x="7361551" y="6472649"/>
                  <a:pt x="7315144" y="6450550"/>
                  <a:pt x="7255968" y="6462166"/>
                </a:cubicBezTo>
                <a:cubicBezTo>
                  <a:pt x="7253251" y="6458417"/>
                  <a:pt x="7249451" y="6455333"/>
                  <a:pt x="7244911" y="6452730"/>
                </a:cubicBezTo>
                <a:lnTo>
                  <a:pt x="7230265" y="6446549"/>
                </a:lnTo>
                <a:lnTo>
                  <a:pt x="7227815" y="6447125"/>
                </a:lnTo>
                <a:cubicBezTo>
                  <a:pt x="7217801" y="6447570"/>
                  <a:pt x="7212312" y="6446146"/>
                  <a:pt x="7208840" y="6443899"/>
                </a:cubicBezTo>
                <a:lnTo>
                  <a:pt x="7205995" y="6440529"/>
                </a:lnTo>
                <a:lnTo>
                  <a:pt x="7193384" y="6437481"/>
                </a:lnTo>
                <a:lnTo>
                  <a:pt x="7169652" y="6429226"/>
                </a:lnTo>
                <a:lnTo>
                  <a:pt x="7164173" y="6429791"/>
                </a:lnTo>
                <a:lnTo>
                  <a:pt x="7126763" y="6420626"/>
                </a:lnTo>
                <a:lnTo>
                  <a:pt x="7125753" y="6421501"/>
                </a:lnTo>
                <a:cubicBezTo>
                  <a:pt x="7122639" y="6423254"/>
                  <a:pt x="7118733" y="6424154"/>
                  <a:pt x="7113057" y="6423293"/>
                </a:cubicBezTo>
                <a:cubicBezTo>
                  <a:pt x="7114552" y="6439288"/>
                  <a:pt x="7106783" y="6428384"/>
                  <a:pt x="7089914" y="6424434"/>
                </a:cubicBezTo>
                <a:cubicBezTo>
                  <a:pt x="7088470" y="6448394"/>
                  <a:pt x="7044915" y="6428308"/>
                  <a:pt x="7030458" y="6439456"/>
                </a:cubicBezTo>
                <a:cubicBezTo>
                  <a:pt x="7018098" y="6436014"/>
                  <a:pt x="7005002" y="6432811"/>
                  <a:pt x="6991398" y="6430012"/>
                </a:cubicBezTo>
                <a:lnTo>
                  <a:pt x="6983250" y="6428652"/>
                </a:lnTo>
                <a:lnTo>
                  <a:pt x="6982969" y="6428851"/>
                </a:lnTo>
                <a:cubicBezTo>
                  <a:pt x="6980946" y="6429033"/>
                  <a:pt x="6978171" y="6428766"/>
                  <a:pt x="6974140" y="6427864"/>
                </a:cubicBezTo>
                <a:lnTo>
                  <a:pt x="6968396" y="6426177"/>
                </a:lnTo>
                <a:lnTo>
                  <a:pt x="6952590" y="6423541"/>
                </a:lnTo>
                <a:lnTo>
                  <a:pt x="6946361" y="6424122"/>
                </a:lnTo>
                <a:lnTo>
                  <a:pt x="6942752" y="6426497"/>
                </a:lnTo>
                <a:lnTo>
                  <a:pt x="6941472" y="6425953"/>
                </a:lnTo>
                <a:cubicBezTo>
                  <a:pt x="6933258" y="6419432"/>
                  <a:pt x="6934084" y="6412085"/>
                  <a:pt x="6907932" y="6428597"/>
                </a:cubicBezTo>
                <a:cubicBezTo>
                  <a:pt x="6887113" y="6416820"/>
                  <a:pt x="6874835" y="6427475"/>
                  <a:pt x="6837100" y="6425985"/>
                </a:cubicBezTo>
                <a:cubicBezTo>
                  <a:pt x="6826990" y="6416391"/>
                  <a:pt x="6813527" y="6417132"/>
                  <a:pt x="6798354" y="6421041"/>
                </a:cubicBezTo>
                <a:cubicBezTo>
                  <a:pt x="6766250" y="6412267"/>
                  <a:pt x="6729955" y="6415375"/>
                  <a:pt x="6690235" y="6411268"/>
                </a:cubicBezTo>
                <a:cubicBezTo>
                  <a:pt x="6654585" y="6395260"/>
                  <a:pt x="6622599" y="6408785"/>
                  <a:pt x="6580197" y="6404322"/>
                </a:cubicBezTo>
                <a:cubicBezTo>
                  <a:pt x="6554864" y="6382418"/>
                  <a:pt x="6541862" y="6413854"/>
                  <a:pt x="6516748" y="6416928"/>
                </a:cubicBezTo>
                <a:lnTo>
                  <a:pt x="6510427" y="6416567"/>
                </a:lnTo>
                <a:lnTo>
                  <a:pt x="6496409" y="6411723"/>
                </a:lnTo>
                <a:lnTo>
                  <a:pt x="6491671" y="6409264"/>
                </a:lnTo>
                <a:cubicBezTo>
                  <a:pt x="6488210" y="6407807"/>
                  <a:pt x="6485652" y="6407144"/>
                  <a:pt x="6483603" y="6407023"/>
                </a:cubicBezTo>
                <a:lnTo>
                  <a:pt x="6483235" y="6407169"/>
                </a:lnTo>
                <a:lnTo>
                  <a:pt x="6476007" y="6404672"/>
                </a:lnTo>
                <a:cubicBezTo>
                  <a:pt x="6464202" y="6399995"/>
                  <a:pt x="6453088" y="6395002"/>
                  <a:pt x="6442802" y="6389891"/>
                </a:cubicBezTo>
                <a:cubicBezTo>
                  <a:pt x="6423332" y="6398448"/>
                  <a:pt x="6390988" y="6372810"/>
                  <a:pt x="6377838" y="6395551"/>
                </a:cubicBezTo>
                <a:cubicBezTo>
                  <a:pt x="6363436" y="6389290"/>
                  <a:pt x="6361258" y="6377704"/>
                  <a:pt x="6354860" y="6393247"/>
                </a:cubicBezTo>
                <a:cubicBezTo>
                  <a:pt x="6349784" y="6391587"/>
                  <a:pt x="6345558" y="6391878"/>
                  <a:pt x="6341683" y="6393098"/>
                </a:cubicBezTo>
                <a:lnTo>
                  <a:pt x="6340276" y="6393789"/>
                </a:lnTo>
                <a:lnTo>
                  <a:pt x="6308531" y="6379516"/>
                </a:lnTo>
                <a:lnTo>
                  <a:pt x="6302948" y="6379253"/>
                </a:lnTo>
                <a:cubicBezTo>
                  <a:pt x="6248814" y="6382108"/>
                  <a:pt x="6205926" y="6362006"/>
                  <a:pt x="6140607" y="6334265"/>
                </a:cubicBezTo>
                <a:cubicBezTo>
                  <a:pt x="6137487" y="6331108"/>
                  <a:pt x="6051161" y="6339116"/>
                  <a:pt x="6050365" y="6335126"/>
                </a:cubicBezTo>
                <a:cubicBezTo>
                  <a:pt x="6006576" y="6331181"/>
                  <a:pt x="6035144" y="6327580"/>
                  <a:pt x="5978838" y="6322018"/>
                </a:cubicBezTo>
                <a:cubicBezTo>
                  <a:pt x="5962530" y="6314338"/>
                  <a:pt x="5894920" y="6289616"/>
                  <a:pt x="5897645" y="6301654"/>
                </a:cubicBezTo>
                <a:lnTo>
                  <a:pt x="5796158" y="6279213"/>
                </a:lnTo>
                <a:lnTo>
                  <a:pt x="5664797" y="6258481"/>
                </a:lnTo>
                <a:lnTo>
                  <a:pt x="5558293" y="6242384"/>
                </a:lnTo>
                <a:lnTo>
                  <a:pt x="5549921" y="6243309"/>
                </a:lnTo>
                <a:lnTo>
                  <a:pt x="5528450" y="6240218"/>
                </a:lnTo>
                <a:lnTo>
                  <a:pt x="5520604" y="6238128"/>
                </a:lnTo>
                <a:cubicBezTo>
                  <a:pt x="5515114" y="6237034"/>
                  <a:pt x="5511354" y="6236750"/>
                  <a:pt x="5508634" y="6237043"/>
                </a:cubicBezTo>
                <a:lnTo>
                  <a:pt x="5508268" y="6237311"/>
                </a:lnTo>
                <a:lnTo>
                  <a:pt x="5497199" y="6235718"/>
                </a:lnTo>
                <a:cubicBezTo>
                  <a:pt x="5478687" y="6232353"/>
                  <a:pt x="5460838" y="6228438"/>
                  <a:pt x="5443971" y="6224189"/>
                </a:cubicBezTo>
                <a:cubicBezTo>
                  <a:pt x="5425088" y="6239333"/>
                  <a:pt x="5365198" y="6213813"/>
                  <a:pt x="5364587" y="6245607"/>
                </a:cubicBezTo>
                <a:cubicBezTo>
                  <a:pt x="5341603" y="6240798"/>
                  <a:pt x="5330518" y="6226543"/>
                  <a:pt x="5333425" y="6247706"/>
                </a:cubicBezTo>
                <a:cubicBezTo>
                  <a:pt x="5325718" y="6246708"/>
                  <a:pt x="5320498" y="6247999"/>
                  <a:pt x="5316391" y="6250403"/>
                </a:cubicBezTo>
                <a:lnTo>
                  <a:pt x="5315083" y="6251588"/>
                </a:lnTo>
                <a:lnTo>
                  <a:pt x="5264093" y="6240388"/>
                </a:lnTo>
                <a:lnTo>
                  <a:pt x="5256734" y="6241276"/>
                </a:lnTo>
                <a:lnTo>
                  <a:pt x="5224251" y="6230935"/>
                </a:lnTo>
                <a:lnTo>
                  <a:pt x="5207068" y="6227214"/>
                </a:lnTo>
                <a:lnTo>
                  <a:pt x="5203042" y="6222819"/>
                </a:lnTo>
                <a:lnTo>
                  <a:pt x="5013633" y="6212104"/>
                </a:lnTo>
                <a:cubicBezTo>
                  <a:pt x="5007363" y="6208771"/>
                  <a:pt x="4867451" y="6189553"/>
                  <a:pt x="4863573" y="6184654"/>
                </a:cubicBezTo>
                <a:lnTo>
                  <a:pt x="4651416" y="6166539"/>
                </a:lnTo>
                <a:cubicBezTo>
                  <a:pt x="4624977" y="6160344"/>
                  <a:pt x="4469364" y="6128170"/>
                  <a:pt x="4481486" y="6142882"/>
                </a:cubicBezTo>
                <a:cubicBezTo>
                  <a:pt x="4405439" y="6106748"/>
                  <a:pt x="4365783" y="6101727"/>
                  <a:pt x="4269331" y="6098123"/>
                </a:cubicBezTo>
                <a:cubicBezTo>
                  <a:pt x="4210440" y="6124597"/>
                  <a:pt x="4245321" y="6098279"/>
                  <a:pt x="4190801" y="6099192"/>
                </a:cubicBezTo>
                <a:cubicBezTo>
                  <a:pt x="4212420" y="6071793"/>
                  <a:pt x="4151268" y="6084104"/>
                  <a:pt x="4127486" y="6076624"/>
                </a:cubicBezTo>
                <a:cubicBezTo>
                  <a:pt x="4117403" y="6077826"/>
                  <a:pt x="4107474" y="6080022"/>
                  <a:pt x="4097468" y="6082472"/>
                </a:cubicBezTo>
                <a:lnTo>
                  <a:pt x="4092230" y="6083737"/>
                </a:lnTo>
                <a:lnTo>
                  <a:pt x="4072646" y="6083192"/>
                </a:lnTo>
                <a:lnTo>
                  <a:pt x="4065392" y="6090055"/>
                </a:lnTo>
                <a:lnTo>
                  <a:pt x="4034674" y="6094262"/>
                </a:lnTo>
                <a:cubicBezTo>
                  <a:pt x="4023438" y="6094753"/>
                  <a:pt x="4011659" y="6094013"/>
                  <a:pt x="3999109" y="6091300"/>
                </a:cubicBezTo>
                <a:cubicBezTo>
                  <a:pt x="3960965" y="6070220"/>
                  <a:pt x="3878759" y="6097089"/>
                  <a:pt x="3832245" y="6069403"/>
                </a:cubicBezTo>
                <a:cubicBezTo>
                  <a:pt x="3780875" y="6064935"/>
                  <a:pt x="3723613" y="6065226"/>
                  <a:pt x="3690889" y="6064489"/>
                </a:cubicBezTo>
                <a:cubicBezTo>
                  <a:pt x="3674068" y="6075123"/>
                  <a:pt x="3636813" y="6049759"/>
                  <a:pt x="3635899" y="6064980"/>
                </a:cubicBezTo>
                <a:lnTo>
                  <a:pt x="3620576" y="6070271"/>
                </a:lnTo>
                <a:lnTo>
                  <a:pt x="3604087" y="6064439"/>
                </a:lnTo>
                <a:cubicBezTo>
                  <a:pt x="3590166" y="6069757"/>
                  <a:pt x="3579308" y="6073243"/>
                  <a:pt x="3568387" y="6069146"/>
                </a:cubicBezTo>
                <a:lnTo>
                  <a:pt x="3503818" y="6089506"/>
                </a:lnTo>
                <a:cubicBezTo>
                  <a:pt x="3510915" y="6100196"/>
                  <a:pt x="3472416" y="6088681"/>
                  <a:pt x="3466246" y="6098777"/>
                </a:cubicBezTo>
                <a:cubicBezTo>
                  <a:pt x="3462890" y="6107015"/>
                  <a:pt x="3450430" y="6105442"/>
                  <a:pt x="3440422" y="6107901"/>
                </a:cubicBezTo>
                <a:cubicBezTo>
                  <a:pt x="3432391" y="6116010"/>
                  <a:pt x="3383132" y="6120663"/>
                  <a:pt x="3366542" y="6118330"/>
                </a:cubicBezTo>
                <a:cubicBezTo>
                  <a:pt x="3311828" y="6124732"/>
                  <a:pt x="3277604" y="6138667"/>
                  <a:pt x="3240669" y="6130264"/>
                </a:cubicBezTo>
                <a:cubicBezTo>
                  <a:pt x="3230661" y="6130422"/>
                  <a:pt x="3222184" y="6131822"/>
                  <a:pt x="3214708" y="6133988"/>
                </a:cubicBezTo>
                <a:lnTo>
                  <a:pt x="3194214" y="6147821"/>
                </a:lnTo>
                <a:lnTo>
                  <a:pt x="3180468" y="6150623"/>
                </a:lnTo>
                <a:lnTo>
                  <a:pt x="3177508" y="6152351"/>
                </a:lnTo>
                <a:cubicBezTo>
                  <a:pt x="3171873" y="6155673"/>
                  <a:pt x="3166158" y="6158806"/>
                  <a:pt x="3159834" y="6161276"/>
                </a:cubicBezTo>
                <a:cubicBezTo>
                  <a:pt x="3135185" y="6159416"/>
                  <a:pt x="3121213" y="6160394"/>
                  <a:pt x="3104835" y="6155927"/>
                </a:cubicBezTo>
                <a:cubicBezTo>
                  <a:pt x="3067805" y="6165414"/>
                  <a:pt x="3078432" y="6141523"/>
                  <a:pt x="3051373" y="6169421"/>
                </a:cubicBezTo>
                <a:cubicBezTo>
                  <a:pt x="2978033" y="6169169"/>
                  <a:pt x="2947947" y="6220998"/>
                  <a:pt x="2877306" y="6208324"/>
                </a:cubicBezTo>
                <a:cubicBezTo>
                  <a:pt x="2821913" y="6217975"/>
                  <a:pt x="2762952" y="6223226"/>
                  <a:pt x="2719018" y="6227333"/>
                </a:cubicBezTo>
                <a:cubicBezTo>
                  <a:pt x="2639811" y="6232636"/>
                  <a:pt x="2504877" y="6234795"/>
                  <a:pt x="2454061" y="6236538"/>
                </a:cubicBezTo>
                <a:cubicBezTo>
                  <a:pt x="2403245" y="6238280"/>
                  <a:pt x="2420126" y="6239079"/>
                  <a:pt x="2414120" y="6237789"/>
                </a:cubicBezTo>
                <a:lnTo>
                  <a:pt x="2384765" y="6235638"/>
                </a:lnTo>
                <a:lnTo>
                  <a:pt x="2365600" y="6233135"/>
                </a:lnTo>
                <a:cubicBezTo>
                  <a:pt x="2356752" y="6235910"/>
                  <a:pt x="2350716" y="6235915"/>
                  <a:pt x="2345941" y="6234695"/>
                </a:cubicBezTo>
                <a:lnTo>
                  <a:pt x="2340941" y="6232305"/>
                </a:lnTo>
                <a:lnTo>
                  <a:pt x="2327235" y="6232519"/>
                </a:lnTo>
                <a:lnTo>
                  <a:pt x="2299646" y="6230633"/>
                </a:lnTo>
                <a:lnTo>
                  <a:pt x="2295035" y="6232443"/>
                </a:lnTo>
                <a:lnTo>
                  <a:pt x="2268728" y="6240177"/>
                </a:lnTo>
                <a:cubicBezTo>
                  <a:pt x="2268628" y="6240521"/>
                  <a:pt x="2254084" y="6233657"/>
                  <a:pt x="2253984" y="6234001"/>
                </a:cubicBezTo>
                <a:cubicBezTo>
                  <a:pt x="2239122" y="6237048"/>
                  <a:pt x="2209108" y="6234931"/>
                  <a:pt x="2191113" y="6240434"/>
                </a:cubicBezTo>
                <a:lnTo>
                  <a:pt x="2146012" y="6259810"/>
                </a:lnTo>
                <a:cubicBezTo>
                  <a:pt x="2145973" y="6259892"/>
                  <a:pt x="2128598" y="6274390"/>
                  <a:pt x="2128560" y="6274472"/>
                </a:cubicBezTo>
                <a:cubicBezTo>
                  <a:pt x="2126838" y="6275117"/>
                  <a:pt x="2124109" y="6275530"/>
                  <a:pt x="2119778" y="6275665"/>
                </a:cubicBezTo>
                <a:lnTo>
                  <a:pt x="2110434" y="6282700"/>
                </a:lnTo>
                <a:lnTo>
                  <a:pt x="2081418" y="6289059"/>
                </a:lnTo>
                <a:lnTo>
                  <a:pt x="2088526" y="6281659"/>
                </a:lnTo>
                <a:cubicBezTo>
                  <a:pt x="2076371" y="6277676"/>
                  <a:pt x="2071903" y="6270803"/>
                  <a:pt x="2059717" y="6292002"/>
                </a:cubicBezTo>
                <a:cubicBezTo>
                  <a:pt x="2032291" y="6286224"/>
                  <a:pt x="2028634" y="6298813"/>
                  <a:pt x="1993045" y="6306390"/>
                </a:cubicBezTo>
                <a:cubicBezTo>
                  <a:pt x="1976971" y="6300063"/>
                  <a:pt x="1965178" y="6303922"/>
                  <a:pt x="1954075" y="6311066"/>
                </a:cubicBezTo>
                <a:cubicBezTo>
                  <a:pt x="1918456" y="6310689"/>
                  <a:pt x="1887456" y="6322102"/>
                  <a:pt x="1848190" y="6327771"/>
                </a:cubicBezTo>
                <a:lnTo>
                  <a:pt x="1737951" y="6344513"/>
                </a:lnTo>
                <a:lnTo>
                  <a:pt x="1696709" y="6346605"/>
                </a:lnTo>
                <a:cubicBezTo>
                  <a:pt x="1692504" y="6346100"/>
                  <a:pt x="1663837" y="6347211"/>
                  <a:pt x="1661872" y="6347587"/>
                </a:cubicBezTo>
                <a:lnTo>
                  <a:pt x="1655864" y="6347808"/>
                </a:lnTo>
                <a:lnTo>
                  <a:pt x="1633028" y="6358060"/>
                </a:lnTo>
                <a:cubicBezTo>
                  <a:pt x="1618899" y="6356602"/>
                  <a:pt x="1619623" y="6369112"/>
                  <a:pt x="1606576" y="6366899"/>
                </a:cubicBezTo>
                <a:lnTo>
                  <a:pt x="1461291" y="6379054"/>
                </a:lnTo>
                <a:lnTo>
                  <a:pt x="1428798" y="6379606"/>
                </a:lnTo>
                <a:cubicBezTo>
                  <a:pt x="1424834" y="6377722"/>
                  <a:pt x="1419064" y="6376842"/>
                  <a:pt x="1409244" y="6378241"/>
                </a:cubicBezTo>
                <a:lnTo>
                  <a:pt x="1406951" y="6379043"/>
                </a:lnTo>
                <a:lnTo>
                  <a:pt x="1391002" y="6374347"/>
                </a:lnTo>
                <a:cubicBezTo>
                  <a:pt x="1385899" y="6372215"/>
                  <a:pt x="1381417" y="6369535"/>
                  <a:pt x="1377852" y="6366097"/>
                </a:cubicBezTo>
                <a:cubicBezTo>
                  <a:pt x="1352108" y="6365458"/>
                  <a:pt x="1267249" y="6359383"/>
                  <a:pt x="1239424" y="6359700"/>
                </a:cubicBezTo>
                <a:cubicBezTo>
                  <a:pt x="1211599" y="6360016"/>
                  <a:pt x="1221978" y="6361392"/>
                  <a:pt x="1208014" y="6357188"/>
                </a:cubicBezTo>
                <a:lnTo>
                  <a:pt x="1152751" y="6345283"/>
                </a:lnTo>
                <a:lnTo>
                  <a:pt x="949771" y="6335308"/>
                </a:lnTo>
                <a:cubicBezTo>
                  <a:pt x="888502" y="6312655"/>
                  <a:pt x="822682" y="6331858"/>
                  <a:pt x="752723" y="6320875"/>
                </a:cubicBezTo>
                <a:cubicBezTo>
                  <a:pt x="697396" y="6317271"/>
                  <a:pt x="686655" y="6275609"/>
                  <a:pt x="665167" y="6275293"/>
                </a:cubicBezTo>
                <a:cubicBezTo>
                  <a:pt x="657908" y="6276764"/>
                  <a:pt x="625159" y="6270979"/>
                  <a:pt x="618141" y="6273378"/>
                </a:cubicBezTo>
                <a:cubicBezTo>
                  <a:pt x="606112" y="6250236"/>
                  <a:pt x="628751" y="6263137"/>
                  <a:pt x="596498" y="6261621"/>
                </a:cubicBezTo>
                <a:cubicBezTo>
                  <a:pt x="598654" y="6267969"/>
                  <a:pt x="583476" y="6241875"/>
                  <a:pt x="568296" y="6259035"/>
                </a:cubicBezTo>
                <a:lnTo>
                  <a:pt x="550874" y="6247808"/>
                </a:lnTo>
                <a:lnTo>
                  <a:pt x="521056" y="6251759"/>
                </a:lnTo>
                <a:cubicBezTo>
                  <a:pt x="512844" y="6252767"/>
                  <a:pt x="496898" y="6238469"/>
                  <a:pt x="487255" y="6237156"/>
                </a:cubicBezTo>
                <a:cubicBezTo>
                  <a:pt x="449168" y="6235869"/>
                  <a:pt x="452372" y="6218847"/>
                  <a:pt x="431825" y="6228675"/>
                </a:cubicBezTo>
                <a:cubicBezTo>
                  <a:pt x="409674" y="6239271"/>
                  <a:pt x="353899" y="6202116"/>
                  <a:pt x="346639" y="6209624"/>
                </a:cubicBezTo>
                <a:cubicBezTo>
                  <a:pt x="335776" y="6218525"/>
                  <a:pt x="269484" y="6176632"/>
                  <a:pt x="271007" y="6188053"/>
                </a:cubicBezTo>
                <a:cubicBezTo>
                  <a:pt x="223668" y="6157668"/>
                  <a:pt x="207158" y="6173403"/>
                  <a:pt x="189996" y="6162482"/>
                </a:cubicBezTo>
                <a:cubicBezTo>
                  <a:pt x="167941" y="6147838"/>
                  <a:pt x="134526" y="6155297"/>
                  <a:pt x="121342" y="6139836"/>
                </a:cubicBezTo>
                <a:cubicBezTo>
                  <a:pt x="108158" y="6124375"/>
                  <a:pt x="113782" y="6146084"/>
                  <a:pt x="90669" y="6116573"/>
                </a:cubicBezTo>
                <a:cubicBezTo>
                  <a:pt x="76705" y="6097951"/>
                  <a:pt x="64226" y="6077165"/>
                  <a:pt x="49115" y="6053333"/>
                </a:cubicBezTo>
                <a:cubicBezTo>
                  <a:pt x="34004" y="6029501"/>
                  <a:pt x="12038" y="6070748"/>
                  <a:pt x="0" y="6024041"/>
                </a:cubicBezTo>
                <a:close/>
              </a:path>
            </a:pathLst>
          </a:custGeom>
        </p:spPr>
      </p:pic>
      <p:sp>
        <p:nvSpPr>
          <p:cNvPr id="9" name="TextBox 8">
            <a:extLst>
              <a:ext uri="{FF2B5EF4-FFF2-40B4-BE49-F238E27FC236}">
                <a16:creationId xmlns:a16="http://schemas.microsoft.com/office/drawing/2014/main" id="{44CE90C8-8517-8746-AF02-EE16CB7B4FAC}"/>
              </a:ext>
            </a:extLst>
          </p:cNvPr>
          <p:cNvSpPr txBox="1"/>
          <p:nvPr/>
        </p:nvSpPr>
        <p:spPr>
          <a:xfrm>
            <a:off x="2453337" y="1843950"/>
            <a:ext cx="6786562" cy="2554545"/>
          </a:xfrm>
          <a:prstGeom prst="rect">
            <a:avLst/>
          </a:prstGeom>
          <a:noFill/>
        </p:spPr>
        <p:txBody>
          <a:bodyPr wrap="square" rtlCol="0">
            <a:spAutoFit/>
          </a:bodyPr>
          <a:lstStyle/>
          <a:p>
            <a:pPr algn="ctr"/>
            <a:r>
              <a:rPr lang="en-US" sz="4000" dirty="0"/>
              <a:t>Formal reasoning gives strong assurance through proofs of correctness but requires expertise that is not common</a:t>
            </a:r>
          </a:p>
        </p:txBody>
      </p:sp>
    </p:spTree>
    <p:extLst>
      <p:ext uri="{BB962C8B-B14F-4D97-AF65-F5344CB8AC3E}">
        <p14:creationId xmlns:p14="http://schemas.microsoft.com/office/powerpoint/2010/main" val="3227850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9C945668-FFF7-1D42-8F48-852D57102C9D}"/>
              </a:ext>
            </a:extLst>
          </p:cNvPr>
          <p:cNvSpPr/>
          <p:nvPr/>
        </p:nvSpPr>
        <p:spPr>
          <a:xfrm>
            <a:off x="2583242" y="1690689"/>
            <a:ext cx="6847925" cy="2571474"/>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2400" dirty="0"/>
              <a:t>High Assurance Method</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 name="Title 1">
            <a:extLst>
              <a:ext uri="{FF2B5EF4-FFF2-40B4-BE49-F238E27FC236}">
                <a16:creationId xmlns:a16="http://schemas.microsoft.com/office/drawing/2014/main" id="{AC1CDB8C-099E-274E-B423-B90DF56C1578}"/>
              </a:ext>
            </a:extLst>
          </p:cNvPr>
          <p:cNvSpPr>
            <a:spLocks noGrp="1"/>
          </p:cNvSpPr>
          <p:nvPr>
            <p:ph type="title"/>
          </p:nvPr>
        </p:nvSpPr>
        <p:spPr/>
        <p:txBody>
          <a:bodyPr/>
          <a:lstStyle/>
          <a:p>
            <a:r>
              <a:rPr lang="en-US" dirty="0"/>
              <a:t>Formal reasoning in </a:t>
            </a:r>
            <a:r>
              <a:rPr lang="en-US" dirty="0" err="1"/>
              <a:t>Dafny</a:t>
            </a:r>
            <a:endParaRPr lang="en-US" dirty="0"/>
          </a:p>
        </p:txBody>
      </p:sp>
      <p:sp>
        <p:nvSpPr>
          <p:cNvPr id="3" name="Rounded Rectangle 2">
            <a:extLst>
              <a:ext uri="{FF2B5EF4-FFF2-40B4-BE49-F238E27FC236}">
                <a16:creationId xmlns:a16="http://schemas.microsoft.com/office/drawing/2014/main" id="{9C8F01FD-C0AE-1745-A417-E7BCCBEA1DAC}"/>
              </a:ext>
            </a:extLst>
          </p:cNvPr>
          <p:cNvSpPr/>
          <p:nvPr/>
        </p:nvSpPr>
        <p:spPr>
          <a:xfrm>
            <a:off x="2804913" y="2573167"/>
            <a:ext cx="1585715" cy="8388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Requires</a:t>
            </a:r>
          </a:p>
        </p:txBody>
      </p:sp>
      <p:sp>
        <p:nvSpPr>
          <p:cNvPr id="4" name="Rounded Rectangle 3">
            <a:extLst>
              <a:ext uri="{FF2B5EF4-FFF2-40B4-BE49-F238E27FC236}">
                <a16:creationId xmlns:a16="http://schemas.microsoft.com/office/drawing/2014/main" id="{2238AABF-4F1F-1F4D-AEDE-BA6F1F5A5271}"/>
              </a:ext>
            </a:extLst>
          </p:cNvPr>
          <p:cNvSpPr/>
          <p:nvPr/>
        </p:nvSpPr>
        <p:spPr>
          <a:xfrm>
            <a:off x="7680458" y="2573167"/>
            <a:ext cx="1585715" cy="8388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Ensures</a:t>
            </a:r>
          </a:p>
        </p:txBody>
      </p:sp>
      <p:sp>
        <p:nvSpPr>
          <p:cNvPr id="5" name="Right Arrow 4">
            <a:extLst>
              <a:ext uri="{FF2B5EF4-FFF2-40B4-BE49-F238E27FC236}">
                <a16:creationId xmlns:a16="http://schemas.microsoft.com/office/drawing/2014/main" id="{9B2335E2-800A-F343-990B-72419C7C4C3B}"/>
              </a:ext>
            </a:extLst>
          </p:cNvPr>
          <p:cNvSpPr/>
          <p:nvPr/>
        </p:nvSpPr>
        <p:spPr>
          <a:xfrm>
            <a:off x="891727" y="2546718"/>
            <a:ext cx="1638616" cy="83883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t>Inputs</a:t>
            </a:r>
          </a:p>
        </p:txBody>
      </p:sp>
      <p:sp>
        <p:nvSpPr>
          <p:cNvPr id="6" name="Right Arrow 5">
            <a:extLst>
              <a:ext uri="{FF2B5EF4-FFF2-40B4-BE49-F238E27FC236}">
                <a16:creationId xmlns:a16="http://schemas.microsoft.com/office/drawing/2014/main" id="{093F9683-E86E-5640-9759-7DF8673D52F9}"/>
              </a:ext>
            </a:extLst>
          </p:cNvPr>
          <p:cNvSpPr/>
          <p:nvPr/>
        </p:nvSpPr>
        <p:spPr>
          <a:xfrm>
            <a:off x="9492879" y="2565610"/>
            <a:ext cx="1638616" cy="83883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t>Outputs</a:t>
            </a:r>
          </a:p>
        </p:txBody>
      </p:sp>
      <p:sp>
        <p:nvSpPr>
          <p:cNvPr id="8" name="Rounded Rectangle 7">
            <a:extLst>
              <a:ext uri="{FF2B5EF4-FFF2-40B4-BE49-F238E27FC236}">
                <a16:creationId xmlns:a16="http://schemas.microsoft.com/office/drawing/2014/main" id="{B42415C5-632E-714E-9E7B-2C0359D83FA2}"/>
              </a:ext>
            </a:extLst>
          </p:cNvPr>
          <p:cNvSpPr/>
          <p:nvPr/>
        </p:nvSpPr>
        <p:spPr>
          <a:xfrm>
            <a:off x="4738252" y="2573167"/>
            <a:ext cx="2592060" cy="83883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t>Implementation</a:t>
            </a:r>
          </a:p>
          <a:p>
            <a:pPr algn="ctr"/>
            <a:r>
              <a:rPr lang="en-US" sz="2400" dirty="0"/>
              <a:t>S</a:t>
            </a:r>
            <a:r>
              <a:rPr lang="en-US" sz="2400" baseline="-25000" dirty="0"/>
              <a:t>0</a:t>
            </a:r>
            <a:r>
              <a:rPr lang="en-US" sz="2400" dirty="0"/>
              <a:t>, S</a:t>
            </a:r>
            <a:r>
              <a:rPr lang="en-US" sz="2400" baseline="-25000" dirty="0"/>
              <a:t>1</a:t>
            </a:r>
            <a:r>
              <a:rPr lang="en-US" sz="2400" dirty="0"/>
              <a:t>, …</a:t>
            </a:r>
          </a:p>
        </p:txBody>
      </p:sp>
      <p:sp>
        <p:nvSpPr>
          <p:cNvPr id="10" name="Right Bracket 9">
            <a:extLst>
              <a:ext uri="{FF2B5EF4-FFF2-40B4-BE49-F238E27FC236}">
                <a16:creationId xmlns:a16="http://schemas.microsoft.com/office/drawing/2014/main" id="{84EB4DC0-90A2-5140-B189-E5A0ACE2C396}"/>
              </a:ext>
            </a:extLst>
          </p:cNvPr>
          <p:cNvSpPr/>
          <p:nvPr/>
        </p:nvSpPr>
        <p:spPr>
          <a:xfrm rot="5400000">
            <a:off x="5985478" y="331561"/>
            <a:ext cx="100130" cy="6461262"/>
          </a:xfrm>
          <a:prstGeom prst="rightBracket">
            <a:avLst/>
          </a:prstGeom>
          <a:ln>
            <a:solidFill>
              <a:schemeClr val="tx2"/>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5A393138-1A9C-534D-8252-6798C375CFF5}"/>
              </a:ext>
            </a:extLst>
          </p:cNvPr>
          <p:cNvSpPr txBox="1"/>
          <p:nvPr/>
        </p:nvSpPr>
        <p:spPr>
          <a:xfrm>
            <a:off x="4724400" y="3647459"/>
            <a:ext cx="2743200" cy="523220"/>
          </a:xfrm>
          <a:prstGeom prst="rect">
            <a:avLst/>
          </a:prstGeom>
          <a:noFill/>
        </p:spPr>
        <p:txBody>
          <a:bodyPr wrap="square" rtlCol="0">
            <a:spAutoFit/>
          </a:bodyPr>
          <a:lstStyle/>
          <a:p>
            <a:pPr algn="ctr"/>
            <a:r>
              <a:rPr lang="en-US" sz="2800" dirty="0">
                <a:solidFill>
                  <a:schemeClr val="tx2"/>
                </a:solidFill>
              </a:rPr>
              <a:t>Hoare Triple</a:t>
            </a:r>
          </a:p>
        </p:txBody>
      </p:sp>
      <p:sp>
        <p:nvSpPr>
          <p:cNvPr id="14" name="TextBox 13">
            <a:extLst>
              <a:ext uri="{FF2B5EF4-FFF2-40B4-BE49-F238E27FC236}">
                <a16:creationId xmlns:a16="http://schemas.microsoft.com/office/drawing/2014/main" id="{7DD605F4-5A5F-7E45-89DC-1CB676CDBEC9}"/>
              </a:ext>
            </a:extLst>
          </p:cNvPr>
          <p:cNvSpPr txBox="1"/>
          <p:nvPr/>
        </p:nvSpPr>
        <p:spPr>
          <a:xfrm>
            <a:off x="528992" y="4710215"/>
            <a:ext cx="10883375" cy="523220"/>
          </a:xfrm>
          <a:prstGeom prst="rect">
            <a:avLst/>
          </a:prstGeom>
          <a:noFill/>
        </p:spPr>
        <p:txBody>
          <a:bodyPr wrap="square" rtlCol="0">
            <a:spAutoFit/>
          </a:bodyPr>
          <a:lstStyle/>
          <a:p>
            <a:pPr algn="ctr"/>
            <a:r>
              <a:rPr lang="en-US" sz="2800" dirty="0"/>
              <a:t>When </a:t>
            </a:r>
            <a:r>
              <a:rPr lang="en-US" sz="2800" b="1" dirty="0">
                <a:solidFill>
                  <a:schemeClr val="accent1"/>
                </a:solidFill>
              </a:rPr>
              <a:t>requires</a:t>
            </a:r>
            <a:r>
              <a:rPr lang="en-US" sz="2800" dirty="0"/>
              <a:t> are met, </a:t>
            </a:r>
            <a:r>
              <a:rPr lang="en-US" sz="2800" b="1" dirty="0">
                <a:solidFill>
                  <a:schemeClr val="accent5"/>
                </a:solidFill>
              </a:rPr>
              <a:t>implementation</a:t>
            </a:r>
            <a:r>
              <a:rPr lang="en-US" sz="2800" dirty="0"/>
              <a:t> establishes </a:t>
            </a:r>
            <a:r>
              <a:rPr lang="en-US" sz="2800" b="1" dirty="0">
                <a:solidFill>
                  <a:schemeClr val="accent1"/>
                </a:solidFill>
              </a:rPr>
              <a:t>ensures</a:t>
            </a:r>
          </a:p>
        </p:txBody>
      </p:sp>
      <p:sp>
        <p:nvSpPr>
          <p:cNvPr id="15" name="TextBox 14">
            <a:extLst>
              <a:ext uri="{FF2B5EF4-FFF2-40B4-BE49-F238E27FC236}">
                <a16:creationId xmlns:a16="http://schemas.microsoft.com/office/drawing/2014/main" id="{112AE2A6-6777-AE49-90C0-CB791C320C79}"/>
              </a:ext>
            </a:extLst>
          </p:cNvPr>
          <p:cNvSpPr txBox="1"/>
          <p:nvPr/>
        </p:nvSpPr>
        <p:spPr>
          <a:xfrm>
            <a:off x="779633" y="5325220"/>
            <a:ext cx="10632734" cy="523220"/>
          </a:xfrm>
          <a:prstGeom prst="rect">
            <a:avLst/>
          </a:prstGeom>
          <a:noFill/>
        </p:spPr>
        <p:txBody>
          <a:bodyPr wrap="square" rtlCol="0">
            <a:spAutoFit/>
          </a:bodyPr>
          <a:lstStyle/>
          <a:p>
            <a:pPr algn="ctr"/>
            <a:r>
              <a:rPr lang="en-US" sz="2800" dirty="0"/>
              <a:t>All loops in </a:t>
            </a:r>
            <a:r>
              <a:rPr lang="en-US" sz="2800" b="1" dirty="0">
                <a:solidFill>
                  <a:schemeClr val="accent5"/>
                </a:solidFill>
              </a:rPr>
              <a:t>implementation</a:t>
            </a:r>
            <a:r>
              <a:rPr lang="en-US" sz="2800" dirty="0"/>
              <a:t> terminate</a:t>
            </a:r>
          </a:p>
        </p:txBody>
      </p:sp>
      <p:sp>
        <p:nvSpPr>
          <p:cNvPr id="16" name="TextBox 15">
            <a:extLst>
              <a:ext uri="{FF2B5EF4-FFF2-40B4-BE49-F238E27FC236}">
                <a16:creationId xmlns:a16="http://schemas.microsoft.com/office/drawing/2014/main" id="{8CFB63BB-120E-FE42-B61D-1E31B983EABA}"/>
              </a:ext>
            </a:extLst>
          </p:cNvPr>
          <p:cNvSpPr txBox="1"/>
          <p:nvPr/>
        </p:nvSpPr>
        <p:spPr>
          <a:xfrm>
            <a:off x="120071" y="5908304"/>
            <a:ext cx="11822546" cy="523220"/>
          </a:xfrm>
          <a:prstGeom prst="rect">
            <a:avLst/>
          </a:prstGeom>
          <a:noFill/>
        </p:spPr>
        <p:txBody>
          <a:bodyPr wrap="square" rtlCol="0">
            <a:spAutoFit/>
          </a:bodyPr>
          <a:lstStyle/>
          <a:p>
            <a:pPr algn="ctr"/>
            <a:r>
              <a:rPr lang="en-US" sz="2800" dirty="0"/>
              <a:t>The</a:t>
            </a:r>
            <a:r>
              <a:rPr lang="en-US" sz="2800" b="1" dirty="0">
                <a:solidFill>
                  <a:schemeClr val="accent1"/>
                </a:solidFill>
              </a:rPr>
              <a:t> contract </a:t>
            </a:r>
            <a:r>
              <a:rPr lang="en-US" sz="2800" dirty="0"/>
              <a:t>(</a:t>
            </a:r>
            <a:r>
              <a:rPr lang="en-US" sz="2800" b="1" dirty="0">
                <a:solidFill>
                  <a:schemeClr val="accent1"/>
                </a:solidFill>
              </a:rPr>
              <a:t>requires</a:t>
            </a:r>
            <a:r>
              <a:rPr lang="en-US" sz="2800" dirty="0"/>
              <a:t> and </a:t>
            </a:r>
            <a:r>
              <a:rPr lang="en-US" sz="2800" b="1" dirty="0">
                <a:solidFill>
                  <a:schemeClr val="accent1"/>
                </a:solidFill>
              </a:rPr>
              <a:t>ensures</a:t>
            </a:r>
            <a:r>
              <a:rPr lang="en-US" sz="2800" dirty="0"/>
              <a:t>)</a:t>
            </a:r>
            <a:r>
              <a:rPr lang="en-US" sz="2800" b="1" dirty="0">
                <a:solidFill>
                  <a:schemeClr val="accent1"/>
                </a:solidFill>
              </a:rPr>
              <a:t> </a:t>
            </a:r>
            <a:r>
              <a:rPr lang="en-US" sz="2800" dirty="0"/>
              <a:t>are a sound abstraction of </a:t>
            </a:r>
            <a:r>
              <a:rPr lang="en-US" sz="2800" b="1" dirty="0">
                <a:solidFill>
                  <a:schemeClr val="accent5"/>
                </a:solidFill>
              </a:rPr>
              <a:t>implementation</a:t>
            </a:r>
          </a:p>
        </p:txBody>
      </p:sp>
    </p:spTree>
    <p:extLst>
      <p:ext uri="{BB962C8B-B14F-4D97-AF65-F5344CB8AC3E}">
        <p14:creationId xmlns:p14="http://schemas.microsoft.com/office/powerpoint/2010/main" val="3184979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p:bldP spid="14" grpId="0"/>
      <p:bldP spid="15"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804760D6-B420-0B41-9E63-18F7E8D1E9E2}"/>
              </a:ext>
            </a:extLst>
          </p:cNvPr>
          <p:cNvSpPr/>
          <p:nvPr/>
        </p:nvSpPr>
        <p:spPr>
          <a:xfrm>
            <a:off x="1237660" y="803564"/>
            <a:ext cx="3572879" cy="5209309"/>
          </a:xfrm>
          <a:prstGeom prst="round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2800" dirty="0"/>
              <a:t>Implementation</a:t>
            </a:r>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r>
              <a:rPr lang="en-US" sz="2800" dirty="0"/>
              <a:t> </a:t>
            </a:r>
          </a:p>
          <a:p>
            <a:pPr algn="ctr"/>
            <a:endParaRPr lang="en-US" sz="2800" dirty="0"/>
          </a:p>
        </p:txBody>
      </p:sp>
      <p:grpSp>
        <p:nvGrpSpPr>
          <p:cNvPr id="4" name="Group 3">
            <a:extLst>
              <a:ext uri="{FF2B5EF4-FFF2-40B4-BE49-F238E27FC236}">
                <a16:creationId xmlns:a16="http://schemas.microsoft.com/office/drawing/2014/main" id="{CF3C2FCB-D9CF-C645-8DAB-435A14427EDA}"/>
              </a:ext>
            </a:extLst>
          </p:cNvPr>
          <p:cNvGrpSpPr/>
          <p:nvPr/>
        </p:nvGrpSpPr>
        <p:grpSpPr>
          <a:xfrm>
            <a:off x="2440374" y="2755375"/>
            <a:ext cx="1323243" cy="596165"/>
            <a:chOff x="2440374" y="2755375"/>
            <a:chExt cx="1323243" cy="596165"/>
          </a:xfrm>
        </p:grpSpPr>
        <p:sp>
          <p:nvSpPr>
            <p:cNvPr id="12" name="Rounded Rectangle 11">
              <a:extLst>
                <a:ext uri="{FF2B5EF4-FFF2-40B4-BE49-F238E27FC236}">
                  <a16:creationId xmlns:a16="http://schemas.microsoft.com/office/drawing/2014/main" id="{999365E0-B2D2-9341-B5A5-3DAABDD0E7DA}"/>
                </a:ext>
              </a:extLst>
            </p:cNvPr>
            <p:cNvSpPr/>
            <p:nvPr/>
          </p:nvSpPr>
          <p:spPr>
            <a:xfrm>
              <a:off x="2440374" y="2755375"/>
              <a:ext cx="1323243" cy="596165"/>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2000" dirty="0"/>
            </a:p>
          </p:txBody>
        </p:sp>
        <p:sp>
          <p:nvSpPr>
            <p:cNvPr id="13" name="Rounded Rectangle 12">
              <a:extLst>
                <a:ext uri="{FF2B5EF4-FFF2-40B4-BE49-F238E27FC236}">
                  <a16:creationId xmlns:a16="http://schemas.microsoft.com/office/drawing/2014/main" id="{E7CB4F5C-D87A-F54A-8A12-A20F009B5366}"/>
                </a:ext>
              </a:extLst>
            </p:cNvPr>
            <p:cNvSpPr/>
            <p:nvPr/>
          </p:nvSpPr>
          <p:spPr>
            <a:xfrm>
              <a:off x="2517332" y="2888808"/>
              <a:ext cx="503857" cy="3293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a:t>
              </a:r>
              <a:r>
                <a:rPr lang="en-US" sz="2000" baseline="-25000" dirty="0"/>
                <a:t>i</a:t>
              </a:r>
            </a:p>
          </p:txBody>
        </p:sp>
        <p:sp>
          <p:nvSpPr>
            <p:cNvPr id="14" name="Rounded Rectangle 13">
              <a:extLst>
                <a:ext uri="{FF2B5EF4-FFF2-40B4-BE49-F238E27FC236}">
                  <a16:creationId xmlns:a16="http://schemas.microsoft.com/office/drawing/2014/main" id="{59B53A54-F80A-9E4C-8628-617AE8D8029D}"/>
                </a:ext>
              </a:extLst>
            </p:cNvPr>
            <p:cNvSpPr/>
            <p:nvPr/>
          </p:nvSpPr>
          <p:spPr>
            <a:xfrm>
              <a:off x="3162815" y="2888808"/>
              <a:ext cx="503857" cy="3293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E</a:t>
              </a:r>
              <a:r>
                <a:rPr lang="en-US" sz="2000" baseline="-25000" dirty="0" err="1"/>
                <a:t>i</a:t>
              </a:r>
              <a:endParaRPr lang="en-US" sz="2000" baseline="-25000" dirty="0"/>
            </a:p>
          </p:txBody>
        </p:sp>
      </p:grpSp>
      <p:grpSp>
        <p:nvGrpSpPr>
          <p:cNvPr id="5" name="Group 4">
            <a:extLst>
              <a:ext uri="{FF2B5EF4-FFF2-40B4-BE49-F238E27FC236}">
                <a16:creationId xmlns:a16="http://schemas.microsoft.com/office/drawing/2014/main" id="{028A9868-C3CB-E04F-BCF9-6D713D527A03}"/>
              </a:ext>
            </a:extLst>
          </p:cNvPr>
          <p:cNvGrpSpPr/>
          <p:nvPr/>
        </p:nvGrpSpPr>
        <p:grpSpPr>
          <a:xfrm>
            <a:off x="2440374" y="4256701"/>
            <a:ext cx="1323243" cy="596165"/>
            <a:chOff x="2440374" y="4256701"/>
            <a:chExt cx="1323243" cy="596165"/>
          </a:xfrm>
        </p:grpSpPr>
        <p:sp>
          <p:nvSpPr>
            <p:cNvPr id="20" name="Rounded Rectangle 19">
              <a:extLst>
                <a:ext uri="{FF2B5EF4-FFF2-40B4-BE49-F238E27FC236}">
                  <a16:creationId xmlns:a16="http://schemas.microsoft.com/office/drawing/2014/main" id="{890E9AB5-73C0-D643-8DC1-B1E7C427C549}"/>
                </a:ext>
              </a:extLst>
            </p:cNvPr>
            <p:cNvSpPr/>
            <p:nvPr/>
          </p:nvSpPr>
          <p:spPr>
            <a:xfrm>
              <a:off x="2440374" y="4256701"/>
              <a:ext cx="1323243" cy="596165"/>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2000" dirty="0"/>
            </a:p>
          </p:txBody>
        </p:sp>
        <p:sp>
          <p:nvSpPr>
            <p:cNvPr id="21" name="Rounded Rectangle 20">
              <a:extLst>
                <a:ext uri="{FF2B5EF4-FFF2-40B4-BE49-F238E27FC236}">
                  <a16:creationId xmlns:a16="http://schemas.microsoft.com/office/drawing/2014/main" id="{5203C756-3095-B74D-9575-40F90182F631}"/>
                </a:ext>
              </a:extLst>
            </p:cNvPr>
            <p:cNvSpPr/>
            <p:nvPr/>
          </p:nvSpPr>
          <p:spPr>
            <a:xfrm>
              <a:off x="2517332" y="4390134"/>
              <a:ext cx="503857" cy="3293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a:t>
              </a:r>
              <a:r>
                <a:rPr lang="en-US" sz="2000" baseline="-25000" dirty="0"/>
                <a:t>x</a:t>
              </a:r>
            </a:p>
          </p:txBody>
        </p:sp>
        <p:sp>
          <p:nvSpPr>
            <p:cNvPr id="22" name="Rounded Rectangle 21">
              <a:extLst>
                <a:ext uri="{FF2B5EF4-FFF2-40B4-BE49-F238E27FC236}">
                  <a16:creationId xmlns:a16="http://schemas.microsoft.com/office/drawing/2014/main" id="{A5DDF5C1-8935-0743-983A-83C61831D494}"/>
                </a:ext>
              </a:extLst>
            </p:cNvPr>
            <p:cNvSpPr/>
            <p:nvPr/>
          </p:nvSpPr>
          <p:spPr>
            <a:xfrm>
              <a:off x="3162815" y="4390134"/>
              <a:ext cx="503857" cy="3293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t>
              </a:r>
              <a:r>
                <a:rPr lang="en-US" sz="2000" baseline="-25000" dirty="0"/>
                <a:t>x</a:t>
              </a:r>
            </a:p>
          </p:txBody>
        </p:sp>
      </p:grpSp>
      <p:sp>
        <p:nvSpPr>
          <p:cNvPr id="28" name="TextBox 27">
            <a:extLst>
              <a:ext uri="{FF2B5EF4-FFF2-40B4-BE49-F238E27FC236}">
                <a16:creationId xmlns:a16="http://schemas.microsoft.com/office/drawing/2014/main" id="{5A365737-BAD0-7D45-A10F-B4614ECA8A70}"/>
              </a:ext>
            </a:extLst>
          </p:cNvPr>
          <p:cNvSpPr txBox="1"/>
          <p:nvPr/>
        </p:nvSpPr>
        <p:spPr>
          <a:xfrm>
            <a:off x="1563279" y="1357236"/>
            <a:ext cx="576838" cy="4524315"/>
          </a:xfrm>
          <a:prstGeom prst="rect">
            <a:avLst/>
          </a:prstGeom>
          <a:noFill/>
        </p:spPr>
        <p:txBody>
          <a:bodyPr wrap="square" rtlCol="0">
            <a:spAutoFit/>
          </a:bodyPr>
          <a:lstStyle/>
          <a:p>
            <a:r>
              <a:rPr lang="en-US" sz="2400" dirty="0"/>
              <a:t>S</a:t>
            </a:r>
            <a:r>
              <a:rPr lang="en-US" sz="2400" baseline="-25000" dirty="0"/>
              <a:t>0</a:t>
            </a:r>
          </a:p>
          <a:p>
            <a:r>
              <a:rPr lang="en-US" sz="2400" dirty="0"/>
              <a:t>.</a:t>
            </a:r>
          </a:p>
          <a:p>
            <a:r>
              <a:rPr lang="en-US" sz="2400" dirty="0"/>
              <a:t>.</a:t>
            </a:r>
          </a:p>
          <a:p>
            <a:r>
              <a:rPr lang="en-US" sz="2400" dirty="0"/>
              <a:t>.</a:t>
            </a:r>
          </a:p>
          <a:p>
            <a:r>
              <a:rPr lang="en-US" sz="2400" dirty="0"/>
              <a:t>S</a:t>
            </a:r>
            <a:r>
              <a:rPr lang="en-US" sz="2400" baseline="-25000" dirty="0"/>
              <a:t>i</a:t>
            </a:r>
          </a:p>
          <a:p>
            <a:r>
              <a:rPr lang="en-US" sz="2400" dirty="0"/>
              <a:t>.</a:t>
            </a:r>
          </a:p>
          <a:p>
            <a:r>
              <a:rPr lang="en-US" sz="2400" dirty="0"/>
              <a:t>.</a:t>
            </a:r>
          </a:p>
          <a:p>
            <a:r>
              <a:rPr lang="en-US" sz="2400" dirty="0"/>
              <a:t>.</a:t>
            </a:r>
          </a:p>
          <a:p>
            <a:r>
              <a:rPr lang="en-US" sz="2400" dirty="0" err="1"/>
              <a:t>S</a:t>
            </a:r>
            <a:r>
              <a:rPr lang="en-US" sz="2400" baseline="-25000" dirty="0" err="1"/>
              <a:t>x</a:t>
            </a:r>
            <a:endParaRPr lang="en-US" sz="2400" baseline="-25000" dirty="0"/>
          </a:p>
          <a:p>
            <a:r>
              <a:rPr lang="en-US" sz="2400" dirty="0"/>
              <a:t>.</a:t>
            </a:r>
          </a:p>
          <a:p>
            <a:r>
              <a:rPr lang="en-US" sz="2400" dirty="0"/>
              <a:t>.</a:t>
            </a:r>
          </a:p>
          <a:p>
            <a:r>
              <a:rPr lang="en-US" sz="2400" dirty="0"/>
              <a:t>.</a:t>
            </a:r>
          </a:p>
        </p:txBody>
      </p:sp>
      <p:cxnSp>
        <p:nvCxnSpPr>
          <p:cNvPr id="30" name="Straight Arrow Connector 29">
            <a:extLst>
              <a:ext uri="{FF2B5EF4-FFF2-40B4-BE49-F238E27FC236}">
                <a16:creationId xmlns:a16="http://schemas.microsoft.com/office/drawing/2014/main" id="{8B59C8E7-CEFC-AC47-8AF2-8F0FB8AFB58B}"/>
              </a:ext>
            </a:extLst>
          </p:cNvPr>
          <p:cNvCxnSpPr/>
          <p:nvPr/>
        </p:nvCxnSpPr>
        <p:spPr>
          <a:xfrm>
            <a:off x="2004278" y="3053457"/>
            <a:ext cx="295564"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71A52093-E3BB-3E44-962B-8F5B98A4CE89}"/>
              </a:ext>
            </a:extLst>
          </p:cNvPr>
          <p:cNvCxnSpPr/>
          <p:nvPr/>
        </p:nvCxnSpPr>
        <p:spPr>
          <a:xfrm>
            <a:off x="1990426" y="4545136"/>
            <a:ext cx="295564"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33" name="TextBox 32">
            <a:extLst>
              <a:ext uri="{FF2B5EF4-FFF2-40B4-BE49-F238E27FC236}">
                <a16:creationId xmlns:a16="http://schemas.microsoft.com/office/drawing/2014/main" id="{33745347-DDDD-0149-8286-BED3B12F3D69}"/>
              </a:ext>
            </a:extLst>
          </p:cNvPr>
          <p:cNvSpPr txBox="1"/>
          <p:nvPr/>
        </p:nvSpPr>
        <p:spPr>
          <a:xfrm>
            <a:off x="5844211" y="1005832"/>
            <a:ext cx="6003231" cy="1200329"/>
          </a:xfrm>
          <a:prstGeom prst="rect">
            <a:avLst/>
          </a:prstGeom>
          <a:noFill/>
        </p:spPr>
        <p:txBody>
          <a:bodyPr wrap="square" rtlCol="0">
            <a:spAutoFit/>
          </a:bodyPr>
          <a:lstStyle/>
          <a:p>
            <a:r>
              <a:rPr lang="en-US" sz="3600" dirty="0"/>
              <a:t>Reason hierarchically with the contract abstractions</a:t>
            </a:r>
          </a:p>
        </p:txBody>
      </p:sp>
      <p:sp>
        <p:nvSpPr>
          <p:cNvPr id="34" name="TextBox 33">
            <a:extLst>
              <a:ext uri="{FF2B5EF4-FFF2-40B4-BE49-F238E27FC236}">
                <a16:creationId xmlns:a16="http://schemas.microsoft.com/office/drawing/2014/main" id="{8DA2BC23-F3E8-DE4A-859D-D5E894BE707A}"/>
              </a:ext>
            </a:extLst>
          </p:cNvPr>
          <p:cNvSpPr txBox="1"/>
          <p:nvPr/>
        </p:nvSpPr>
        <p:spPr>
          <a:xfrm>
            <a:off x="5844211" y="4448109"/>
            <a:ext cx="6132533" cy="1200329"/>
          </a:xfrm>
          <a:prstGeom prst="rect">
            <a:avLst/>
          </a:prstGeom>
          <a:noFill/>
        </p:spPr>
        <p:txBody>
          <a:bodyPr wrap="square" rtlCol="0">
            <a:spAutoFit/>
          </a:bodyPr>
          <a:lstStyle/>
          <a:p>
            <a:r>
              <a:rPr lang="en-US" sz="3600" dirty="0"/>
              <a:t>If it is not in the </a:t>
            </a:r>
            <a:r>
              <a:rPr lang="en-US" sz="3600" b="1" dirty="0">
                <a:solidFill>
                  <a:schemeClr val="accent1"/>
                </a:solidFill>
              </a:rPr>
              <a:t>contract</a:t>
            </a:r>
            <a:r>
              <a:rPr lang="en-US" sz="3600" dirty="0"/>
              <a:t> then it is unconstrained in the proof</a:t>
            </a:r>
          </a:p>
        </p:txBody>
      </p:sp>
      <p:sp>
        <p:nvSpPr>
          <p:cNvPr id="2" name="TextBox 1">
            <a:extLst>
              <a:ext uri="{FF2B5EF4-FFF2-40B4-BE49-F238E27FC236}">
                <a16:creationId xmlns:a16="http://schemas.microsoft.com/office/drawing/2014/main" id="{A11E4A09-06C1-5D43-A152-6EB89CA3F5E4}"/>
              </a:ext>
            </a:extLst>
          </p:cNvPr>
          <p:cNvSpPr txBox="1"/>
          <p:nvPr/>
        </p:nvSpPr>
        <p:spPr>
          <a:xfrm>
            <a:off x="2285989" y="2806765"/>
            <a:ext cx="2398643" cy="461665"/>
          </a:xfrm>
          <a:prstGeom prst="rect">
            <a:avLst/>
          </a:prstGeom>
          <a:noFill/>
        </p:spPr>
        <p:txBody>
          <a:bodyPr wrap="square" rtlCol="0">
            <a:spAutoFit/>
          </a:bodyPr>
          <a:lstStyle/>
          <a:p>
            <a:r>
              <a:rPr lang="en-US" sz="2400" dirty="0">
                <a:solidFill>
                  <a:schemeClr val="accent4"/>
                </a:solidFill>
              </a:rPr>
              <a:t>call</a:t>
            </a:r>
            <a:r>
              <a:rPr lang="en-US" sz="2400" dirty="0"/>
              <a:t> </a:t>
            </a:r>
            <a:r>
              <a:rPr lang="en-US" sz="2400" dirty="0" err="1">
                <a:solidFill>
                  <a:schemeClr val="accent5"/>
                </a:solidFill>
              </a:rPr>
              <a:t>method</a:t>
            </a:r>
            <a:r>
              <a:rPr lang="en-US" sz="2400" baseline="-25000" dirty="0" err="1">
                <a:solidFill>
                  <a:schemeClr val="accent5"/>
                </a:solidFill>
              </a:rPr>
              <a:t>i</a:t>
            </a:r>
            <a:r>
              <a:rPr lang="en-US" sz="2400" dirty="0">
                <a:solidFill>
                  <a:schemeClr val="accent5"/>
                </a:solidFill>
              </a:rPr>
              <a:t>(j, …)</a:t>
            </a:r>
          </a:p>
        </p:txBody>
      </p:sp>
      <p:sp>
        <p:nvSpPr>
          <p:cNvPr id="17" name="TextBox 16">
            <a:extLst>
              <a:ext uri="{FF2B5EF4-FFF2-40B4-BE49-F238E27FC236}">
                <a16:creationId xmlns:a16="http://schemas.microsoft.com/office/drawing/2014/main" id="{3838F3F6-2337-564D-A05D-B124CB166076}"/>
              </a:ext>
            </a:extLst>
          </p:cNvPr>
          <p:cNvSpPr txBox="1"/>
          <p:nvPr/>
        </p:nvSpPr>
        <p:spPr>
          <a:xfrm>
            <a:off x="2285988" y="4288014"/>
            <a:ext cx="2398643" cy="461665"/>
          </a:xfrm>
          <a:prstGeom prst="rect">
            <a:avLst/>
          </a:prstGeom>
          <a:noFill/>
        </p:spPr>
        <p:txBody>
          <a:bodyPr wrap="square" rtlCol="0">
            <a:spAutoFit/>
          </a:bodyPr>
          <a:lstStyle/>
          <a:p>
            <a:r>
              <a:rPr lang="en-US" sz="2400" dirty="0">
                <a:solidFill>
                  <a:schemeClr val="accent4"/>
                </a:solidFill>
              </a:rPr>
              <a:t>call</a:t>
            </a:r>
            <a:r>
              <a:rPr lang="en-US" sz="2400" dirty="0"/>
              <a:t> </a:t>
            </a:r>
            <a:r>
              <a:rPr lang="en-US" sz="2400" dirty="0" err="1">
                <a:solidFill>
                  <a:schemeClr val="accent5"/>
                </a:solidFill>
              </a:rPr>
              <a:t>method</a:t>
            </a:r>
            <a:r>
              <a:rPr lang="en-US" sz="2400" baseline="-25000" dirty="0" err="1">
                <a:solidFill>
                  <a:schemeClr val="accent5"/>
                </a:solidFill>
              </a:rPr>
              <a:t>x</a:t>
            </a:r>
            <a:r>
              <a:rPr lang="en-US" sz="2400" dirty="0">
                <a:solidFill>
                  <a:schemeClr val="accent5"/>
                </a:solidFill>
              </a:rPr>
              <a:t>(y, …)</a:t>
            </a:r>
          </a:p>
        </p:txBody>
      </p:sp>
      <p:sp>
        <p:nvSpPr>
          <p:cNvPr id="24" name="TextBox 23">
            <a:extLst>
              <a:ext uri="{FF2B5EF4-FFF2-40B4-BE49-F238E27FC236}">
                <a16:creationId xmlns:a16="http://schemas.microsoft.com/office/drawing/2014/main" id="{FBD1EBEC-2A2C-424B-ADC9-610D4CE244E6}"/>
              </a:ext>
            </a:extLst>
          </p:cNvPr>
          <p:cNvSpPr txBox="1"/>
          <p:nvPr/>
        </p:nvSpPr>
        <p:spPr>
          <a:xfrm>
            <a:off x="5844212" y="2635808"/>
            <a:ext cx="6003231" cy="1200329"/>
          </a:xfrm>
          <a:prstGeom prst="rect">
            <a:avLst/>
          </a:prstGeom>
          <a:noFill/>
        </p:spPr>
        <p:txBody>
          <a:bodyPr wrap="square" rtlCol="0">
            <a:spAutoFit/>
          </a:bodyPr>
          <a:lstStyle/>
          <a:p>
            <a:r>
              <a:rPr lang="en-US" sz="3600" dirty="0"/>
              <a:t>Ensures must satisfy downstream requires</a:t>
            </a:r>
          </a:p>
        </p:txBody>
      </p:sp>
    </p:spTree>
    <p:extLst>
      <p:ext uri="{BB962C8B-B14F-4D97-AF65-F5344CB8AC3E}">
        <p14:creationId xmlns:p14="http://schemas.microsoft.com/office/powerpoint/2010/main" val="2035598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 grpId="0"/>
      <p:bldP spid="17"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22F6364A-B358-4BEE-B158-0734D2C938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38202" y="1570814"/>
            <a:ext cx="0" cy="3710227"/>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47047D1-E54F-5E46-994C-AA0C4E0CA429}"/>
              </a:ext>
            </a:extLst>
          </p:cNvPr>
          <p:cNvPicPr>
            <a:picLocks noChangeAspect="1"/>
          </p:cNvPicPr>
          <p:nvPr/>
        </p:nvPicPr>
        <p:blipFill>
          <a:blip r:embed="rId3"/>
          <a:stretch>
            <a:fillRect/>
          </a:stretch>
        </p:blipFill>
        <p:spPr>
          <a:xfrm>
            <a:off x="4061860" y="1437011"/>
            <a:ext cx="7009396" cy="3977832"/>
          </a:xfrm>
          <a:prstGeom prst="rect">
            <a:avLst/>
          </a:prstGeom>
        </p:spPr>
      </p:pic>
      <p:sp>
        <p:nvSpPr>
          <p:cNvPr id="6" name="TextBox 5">
            <a:extLst>
              <a:ext uri="{FF2B5EF4-FFF2-40B4-BE49-F238E27FC236}">
                <a16:creationId xmlns:a16="http://schemas.microsoft.com/office/drawing/2014/main" id="{23C47245-0BDE-3645-B6B3-8A7ECB251390}"/>
              </a:ext>
            </a:extLst>
          </p:cNvPr>
          <p:cNvSpPr txBox="1"/>
          <p:nvPr/>
        </p:nvSpPr>
        <p:spPr>
          <a:xfrm>
            <a:off x="459757" y="2828835"/>
            <a:ext cx="2954788" cy="1200329"/>
          </a:xfrm>
          <a:prstGeom prst="rect">
            <a:avLst/>
          </a:prstGeom>
          <a:noFill/>
        </p:spPr>
        <p:txBody>
          <a:bodyPr wrap="square" rtlCol="0">
            <a:spAutoFit/>
          </a:bodyPr>
          <a:lstStyle/>
          <a:p>
            <a:r>
              <a:rPr lang="en-US" sz="3600" dirty="0"/>
              <a:t>Access control with </a:t>
            </a:r>
            <a:r>
              <a:rPr lang="en-US" sz="3600" dirty="0" err="1"/>
              <a:t>Tokeneer</a:t>
            </a:r>
            <a:endParaRPr lang="en-US" sz="3600" dirty="0"/>
          </a:p>
        </p:txBody>
      </p:sp>
    </p:spTree>
    <p:extLst>
      <p:ext uri="{BB962C8B-B14F-4D97-AF65-F5344CB8AC3E}">
        <p14:creationId xmlns:p14="http://schemas.microsoft.com/office/powerpoint/2010/main" val="1538664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7F571E1-FD0B-D542-B028-FAB3A92D6317}"/>
              </a:ext>
            </a:extLst>
          </p:cNvPr>
          <p:cNvSpPr/>
          <p:nvPr/>
        </p:nvSpPr>
        <p:spPr>
          <a:xfrm>
            <a:off x="350984" y="4860927"/>
            <a:ext cx="10954327" cy="1569660"/>
          </a:xfrm>
          <a:prstGeom prst="rect">
            <a:avLst/>
          </a:prstGeom>
        </p:spPr>
        <p:txBody>
          <a:bodyPr wrap="square">
            <a:spAutoFit/>
          </a:bodyPr>
          <a:lstStyle/>
          <a:p>
            <a:r>
              <a:rPr lang="en-US" sz="2400" dirty="0">
                <a:solidFill>
                  <a:srgbClr val="C586C0"/>
                </a:solidFill>
                <a:latin typeface="Menlo" panose="020B0609030804020204" pitchFamily="49" charset="0"/>
              </a:rPr>
              <a:t>class</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a:solidFill>
                  <a:srgbClr val="569CD6"/>
                </a:solidFill>
                <a:latin typeface="Menlo" panose="020B0609030804020204" pitchFamily="49" charset="0"/>
              </a:rPr>
              <a:t>Token</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  predicate</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doesCertify</a:t>
            </a:r>
            <a:r>
              <a:rPr lang="en-US" sz="2400" dirty="0">
                <a:solidFill>
                  <a:srgbClr val="D4D4D4"/>
                </a:solidFill>
                <a:latin typeface="Menlo" panose="020B0609030804020204" pitchFamily="49" charset="0"/>
              </a:rPr>
              <a:t>(f : </a:t>
            </a:r>
            <a:r>
              <a:rPr lang="en-US" sz="2400" dirty="0">
                <a:solidFill>
                  <a:srgbClr val="569CD6"/>
                </a:solidFill>
                <a:latin typeface="Menlo" panose="020B0609030804020204" pitchFamily="49" charset="0"/>
              </a:rPr>
              <a:t>Fingerprint</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function</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getLevel</a:t>
            </a:r>
            <a:r>
              <a:rPr lang="en-US" sz="2400" dirty="0">
                <a:solidFill>
                  <a:srgbClr val="D4D4D4"/>
                </a:solidFill>
                <a:latin typeface="Menlo" panose="020B0609030804020204" pitchFamily="49" charset="0"/>
              </a:rPr>
              <a:t>() : </a:t>
            </a:r>
            <a:r>
              <a:rPr lang="en-US" sz="2400" dirty="0" err="1">
                <a:solidFill>
                  <a:srgbClr val="569CD6"/>
                </a:solidFill>
                <a:latin typeface="Menlo" panose="020B0609030804020204" pitchFamily="49" charset="0"/>
              </a:rPr>
              <a:t>SecurityClearance</a:t>
            </a:r>
            <a:endParaRPr lang="en-US" sz="2400" dirty="0">
              <a:solidFill>
                <a:srgbClr val="D4D4D4"/>
              </a:solidFill>
              <a:latin typeface="Menlo" panose="020B0609030804020204" pitchFamily="49" charset="0"/>
            </a:endParaRPr>
          </a:p>
          <a:p>
            <a:r>
              <a:rPr lang="en-US" sz="2400" dirty="0">
                <a:solidFill>
                  <a:srgbClr val="D4D4D4"/>
                </a:solidFill>
                <a:latin typeface="Menlo" panose="020B0609030804020204" pitchFamily="49" charset="0"/>
              </a:rPr>
              <a:t>}</a:t>
            </a:r>
            <a:endParaRPr lang="en-US" sz="2400" b="0" dirty="0">
              <a:solidFill>
                <a:srgbClr val="D4D4D4"/>
              </a:solidFill>
              <a:effectLst/>
              <a:latin typeface="Menlo" panose="020B0609030804020204" pitchFamily="49" charset="0"/>
            </a:endParaRPr>
          </a:p>
        </p:txBody>
      </p:sp>
      <p:sp>
        <p:nvSpPr>
          <p:cNvPr id="4" name="Rectangle 3">
            <a:extLst>
              <a:ext uri="{FF2B5EF4-FFF2-40B4-BE49-F238E27FC236}">
                <a16:creationId xmlns:a16="http://schemas.microsoft.com/office/drawing/2014/main" id="{52165F6B-EB14-3848-82A4-5990F58DD95F}"/>
              </a:ext>
            </a:extLst>
          </p:cNvPr>
          <p:cNvSpPr/>
          <p:nvPr/>
        </p:nvSpPr>
        <p:spPr>
          <a:xfrm>
            <a:off x="350984" y="1769976"/>
            <a:ext cx="7777018" cy="461665"/>
          </a:xfrm>
          <a:prstGeom prst="rect">
            <a:avLst/>
          </a:prstGeom>
        </p:spPr>
        <p:txBody>
          <a:bodyPr wrap="square">
            <a:spAutoFit/>
          </a:bodyPr>
          <a:lstStyle/>
          <a:p>
            <a:r>
              <a:rPr lang="en-US" sz="2400" dirty="0">
                <a:solidFill>
                  <a:srgbClr val="C586C0"/>
                </a:solidFill>
                <a:latin typeface="Menlo" panose="020B0609030804020204" pitchFamily="49" charset="0"/>
              </a:rPr>
              <a:t>class</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a:solidFill>
                  <a:srgbClr val="569CD6"/>
                </a:solidFill>
                <a:latin typeface="Menlo" panose="020B0609030804020204" pitchFamily="49" charset="0"/>
              </a:rPr>
              <a:t>Fingerprint</a:t>
            </a:r>
            <a:r>
              <a:rPr lang="en-US" sz="2400" dirty="0">
                <a:solidFill>
                  <a:srgbClr val="D4D4D4"/>
                </a:solidFill>
                <a:latin typeface="Menlo" panose="020B0609030804020204" pitchFamily="49" charset="0"/>
              </a:rPr>
              <a:t> {}</a:t>
            </a:r>
            <a:endParaRPr lang="en-US" sz="2400" b="0" dirty="0">
              <a:solidFill>
                <a:srgbClr val="D4D4D4"/>
              </a:solidFill>
              <a:effectLst/>
              <a:latin typeface="Menlo" panose="020B0609030804020204" pitchFamily="49" charset="0"/>
            </a:endParaRPr>
          </a:p>
        </p:txBody>
      </p:sp>
      <p:sp>
        <p:nvSpPr>
          <p:cNvPr id="5" name="Rectangle 4">
            <a:extLst>
              <a:ext uri="{FF2B5EF4-FFF2-40B4-BE49-F238E27FC236}">
                <a16:creationId xmlns:a16="http://schemas.microsoft.com/office/drawing/2014/main" id="{287903A0-0996-E046-A062-80512CBFF733}"/>
              </a:ext>
            </a:extLst>
          </p:cNvPr>
          <p:cNvSpPr/>
          <p:nvPr/>
        </p:nvSpPr>
        <p:spPr>
          <a:xfrm>
            <a:off x="350984" y="2898090"/>
            <a:ext cx="8580583" cy="1569660"/>
          </a:xfrm>
          <a:prstGeom prst="rect">
            <a:avLst/>
          </a:prstGeom>
        </p:spPr>
        <p:txBody>
          <a:bodyPr wrap="square">
            <a:spAutoFit/>
          </a:bodyPr>
          <a:lstStyle/>
          <a:p>
            <a:r>
              <a:rPr lang="en-US" sz="2400" dirty="0">
                <a:solidFill>
                  <a:srgbClr val="C586C0"/>
                </a:solidFill>
                <a:latin typeface="Menlo" panose="020B0609030804020204" pitchFamily="49" charset="0"/>
              </a:rPr>
              <a:t>class</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err="1">
                <a:solidFill>
                  <a:srgbClr val="569CD6"/>
                </a:solidFill>
                <a:latin typeface="Menlo" panose="020B0609030804020204" pitchFamily="49" charset="0"/>
              </a:rPr>
              <a:t>SecurityClearance</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  predicate</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p>
          <a:p>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isCleared</a:t>
            </a:r>
            <a:r>
              <a:rPr lang="en-US" sz="2400" dirty="0">
                <a:solidFill>
                  <a:srgbClr val="D4D4D4"/>
                </a:solidFill>
                <a:latin typeface="Menlo" panose="020B0609030804020204" pitchFamily="49" charset="0"/>
              </a:rPr>
              <a:t>(level : </a:t>
            </a:r>
            <a:r>
              <a:rPr lang="en-US" sz="2400" dirty="0" err="1">
                <a:solidFill>
                  <a:srgbClr val="569CD6"/>
                </a:solidFill>
                <a:latin typeface="Menlo" panose="020B0609030804020204" pitchFamily="49" charset="0"/>
              </a:rPr>
              <a:t>SecurityClearance</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a:t>
            </a:r>
            <a:endParaRPr lang="en-US" sz="2400" b="0" dirty="0">
              <a:solidFill>
                <a:srgbClr val="D4D4D4"/>
              </a:solidFill>
              <a:effectLst/>
              <a:latin typeface="Menlo" panose="020B0609030804020204" pitchFamily="49" charset="0"/>
            </a:endParaRPr>
          </a:p>
        </p:txBody>
      </p:sp>
      <p:sp>
        <p:nvSpPr>
          <p:cNvPr id="6" name="TextBox 5">
            <a:extLst>
              <a:ext uri="{FF2B5EF4-FFF2-40B4-BE49-F238E27FC236}">
                <a16:creationId xmlns:a16="http://schemas.microsoft.com/office/drawing/2014/main" id="{F82EC2DD-A09C-1643-ACE1-95214CBA6375}"/>
              </a:ext>
            </a:extLst>
          </p:cNvPr>
          <p:cNvSpPr txBox="1"/>
          <p:nvPr/>
        </p:nvSpPr>
        <p:spPr>
          <a:xfrm>
            <a:off x="8373165" y="2444131"/>
            <a:ext cx="3408216" cy="1384995"/>
          </a:xfrm>
          <a:prstGeom prst="rect">
            <a:avLst/>
          </a:prstGeom>
          <a:noFill/>
        </p:spPr>
        <p:txBody>
          <a:bodyPr wrap="square" rtlCol="0">
            <a:spAutoFit/>
          </a:bodyPr>
          <a:lstStyle/>
          <a:p>
            <a:r>
              <a:rPr lang="en-US" sz="2800" dirty="0">
                <a:solidFill>
                  <a:schemeClr val="accent1"/>
                </a:solidFill>
              </a:rPr>
              <a:t>Define interfaces for existing components not being modeled</a:t>
            </a:r>
          </a:p>
        </p:txBody>
      </p:sp>
      <p:sp>
        <p:nvSpPr>
          <p:cNvPr id="2" name="Title 1">
            <a:extLst>
              <a:ext uri="{FF2B5EF4-FFF2-40B4-BE49-F238E27FC236}">
                <a16:creationId xmlns:a16="http://schemas.microsoft.com/office/drawing/2014/main" id="{789DDE05-25BA-FB4D-8007-68565119C44B}"/>
              </a:ext>
            </a:extLst>
          </p:cNvPr>
          <p:cNvSpPr>
            <a:spLocks noGrp="1"/>
          </p:cNvSpPr>
          <p:nvPr>
            <p:ph type="title"/>
          </p:nvPr>
        </p:nvSpPr>
        <p:spPr/>
        <p:txBody>
          <a:bodyPr/>
          <a:lstStyle/>
          <a:p>
            <a:r>
              <a:rPr lang="en-US" dirty="0"/>
              <a:t>Environment Abstraction</a:t>
            </a:r>
          </a:p>
        </p:txBody>
      </p:sp>
    </p:spTree>
    <p:extLst>
      <p:ext uri="{BB962C8B-B14F-4D97-AF65-F5344CB8AC3E}">
        <p14:creationId xmlns:p14="http://schemas.microsoft.com/office/powerpoint/2010/main" val="710725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FEAFE35-D98A-F14A-8A58-AD5B26B64E98}"/>
              </a:ext>
            </a:extLst>
          </p:cNvPr>
          <p:cNvSpPr/>
          <p:nvPr/>
        </p:nvSpPr>
        <p:spPr>
          <a:xfrm>
            <a:off x="517236" y="409648"/>
            <a:ext cx="11203709" cy="6001643"/>
          </a:xfrm>
          <a:prstGeom prst="rect">
            <a:avLst/>
          </a:prstGeom>
        </p:spPr>
        <p:txBody>
          <a:bodyPr wrap="square">
            <a:spAutoFit/>
          </a:bodyPr>
          <a:lstStyle/>
          <a:p>
            <a:r>
              <a:rPr lang="en-US" sz="2400" dirty="0">
                <a:solidFill>
                  <a:srgbClr val="C586C0"/>
                </a:solidFill>
                <a:latin typeface="Menlo" panose="020B0609030804020204" pitchFamily="49" charset="0"/>
              </a:rPr>
              <a:t>class</a:t>
            </a:r>
            <a:r>
              <a:rPr lang="en-US" sz="2400" dirty="0">
                <a:solidFill>
                  <a:srgbClr val="D4D4D4"/>
                </a:solidFill>
                <a:latin typeface="Menlo" panose="020B0609030804020204" pitchFamily="49" charset="0"/>
              </a:rPr>
              <a:t> </a:t>
            </a:r>
            <a:r>
              <a:rPr lang="en-US" sz="2400" dirty="0" err="1">
                <a:solidFill>
                  <a:srgbClr val="569CD6"/>
                </a:solidFill>
                <a:latin typeface="Menlo" panose="020B0609030804020204" pitchFamily="49" charset="0"/>
              </a:rPr>
              <a:t>IdStation</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alarm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level : </a:t>
            </a:r>
            <a:r>
              <a:rPr lang="en-US" sz="2400" dirty="0" err="1">
                <a:solidFill>
                  <a:srgbClr val="569CD6"/>
                </a:solidFill>
                <a:latin typeface="Menlo" panose="020B0609030804020204" pitchFamily="49" charset="0"/>
              </a:rPr>
              <a:t>SecurityClearance</a:t>
            </a:r>
            <a:r>
              <a:rPr lang="en-US" sz="2400" dirty="0">
                <a:solidFill>
                  <a:srgbClr val="D4D4D4"/>
                </a:solidFill>
                <a:latin typeface="Menlo" panose="020B0609030804020204" pitchFamily="49" charset="0"/>
              </a:rPr>
              <a:t>;</a:t>
            </a:r>
          </a:p>
          <a:p>
            <a:br>
              <a:rPr lang="en-US" sz="2400" dirty="0">
                <a:solidFill>
                  <a:srgbClr val="D4D4D4"/>
                </a:solidFill>
                <a:latin typeface="Menlo" panose="020B0609030804020204" pitchFamily="49" charset="0"/>
              </a:rPr>
            </a:br>
            <a:endParaRPr lang="en-US" sz="2400" dirty="0">
              <a:solidFill>
                <a:srgbClr val="C586C0"/>
              </a:solidFill>
              <a:latin typeface="Menlo" panose="020B0609030804020204" pitchFamily="49" charset="0"/>
            </a:endParaRPr>
          </a:p>
          <a:p>
            <a:r>
              <a:rPr lang="en-US" sz="2400" dirty="0">
                <a:solidFill>
                  <a:srgbClr val="C586C0"/>
                </a:solidFill>
                <a:latin typeface="Menlo" panose="020B0609030804020204" pitchFamily="49" charset="0"/>
              </a:rPr>
              <a:t>  method</a:t>
            </a:r>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hasAccess</a:t>
            </a:r>
            <a:r>
              <a:rPr lang="en-US" sz="2400" dirty="0">
                <a:solidFill>
                  <a:srgbClr val="DCDCAA"/>
                </a:solidFill>
                <a:latin typeface="Menlo" panose="020B0609030804020204" pitchFamily="49" charset="0"/>
              </a:rPr>
              <a:t>_</a:t>
            </a:r>
            <a:r>
              <a:rPr lang="en-US" sz="2400" dirty="0">
                <a:solidFill>
                  <a:srgbClr val="D4D4D4"/>
                </a:solidFill>
                <a:latin typeface="Menlo" panose="020B0609030804020204" pitchFamily="49" charset="0"/>
              </a:rPr>
              <a:t>(t : </a:t>
            </a:r>
            <a:r>
              <a:rPr lang="en-US" sz="2400" dirty="0">
                <a:solidFill>
                  <a:srgbClr val="569CD6"/>
                </a:solidFill>
                <a:latin typeface="Menlo" panose="020B0609030804020204" pitchFamily="49" charset="0"/>
              </a:rPr>
              <a:t>Token</a:t>
            </a:r>
            <a:r>
              <a:rPr lang="en-US" sz="2400" dirty="0">
                <a:solidFill>
                  <a:srgbClr val="D4D4D4"/>
                </a:solidFill>
                <a:latin typeface="Menlo" panose="020B0609030804020204" pitchFamily="49" charset="0"/>
              </a:rPr>
              <a:t>, fingerprint : </a:t>
            </a:r>
            <a:r>
              <a:rPr lang="en-US" sz="2400" dirty="0">
                <a:solidFill>
                  <a:srgbClr val="569CD6"/>
                </a:solidFill>
                <a:latin typeface="Menlo" panose="020B0609030804020204" pitchFamily="49" charset="0"/>
              </a:rPr>
              <a:t>Fingerprint</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  returns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a:t>
            </a:r>
          </a:p>
          <a:p>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requires</a:t>
            </a:r>
            <a:r>
              <a:rPr lang="en-US" sz="2400" dirty="0">
                <a:solidFill>
                  <a:srgbClr val="D4D4D4"/>
                </a:solidFill>
                <a:latin typeface="Menlo" panose="020B0609030804020204" pitchFamily="49" charset="0"/>
              </a:rPr>
              <a:t> !</a:t>
            </a:r>
            <a:r>
              <a:rPr lang="en-US" sz="2400" dirty="0" err="1">
                <a:solidFill>
                  <a:srgbClr val="569CD6"/>
                </a:solidFill>
                <a:latin typeface="Menlo" panose="020B0609030804020204" pitchFamily="49" charset="0"/>
              </a:rPr>
              <a:t>this</a:t>
            </a:r>
            <a:r>
              <a:rPr lang="en-US" sz="2400" dirty="0" err="1">
                <a:solidFill>
                  <a:srgbClr val="D4D4D4"/>
                </a:solidFill>
                <a:latin typeface="Menlo" panose="020B0609030804020204" pitchFamily="49" charset="0"/>
              </a:rPr>
              <a:t>.alarm</a:t>
            </a:r>
            <a:endParaRPr lang="en-US" sz="2400" dirty="0">
              <a:solidFill>
                <a:srgbClr val="D4D4D4"/>
              </a:solidFill>
              <a:latin typeface="Menlo" panose="020B0609030804020204" pitchFamily="49" charset="0"/>
            </a:endParaRPr>
          </a:p>
          <a:p>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modifies</a:t>
            </a:r>
            <a:r>
              <a:rPr lang="en-US" sz="2400" dirty="0">
                <a:solidFill>
                  <a:srgbClr val="D4D4D4"/>
                </a:solidFill>
                <a:latin typeface="Menlo" panose="020B0609030804020204" pitchFamily="49" charset="0"/>
              </a:rPr>
              <a:t> </a:t>
            </a:r>
            <a:r>
              <a:rPr lang="en-US" sz="2400" dirty="0" err="1">
                <a:solidFill>
                  <a:srgbClr val="569CD6"/>
                </a:solidFill>
                <a:latin typeface="Menlo" panose="020B0609030804020204" pitchFamily="49" charset="0"/>
              </a:rPr>
              <a:t>this</a:t>
            </a:r>
            <a:r>
              <a:rPr lang="en-US" sz="2400" dirty="0" err="1">
                <a:solidFill>
                  <a:srgbClr val="D4D4D4"/>
                </a:solidFill>
                <a:latin typeface="Menlo" panose="020B0609030804020204" pitchFamily="49" charset="0"/>
              </a:rPr>
              <a:t>`alarm</a:t>
            </a:r>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alarm == (!</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doesCertify</a:t>
            </a:r>
            <a:r>
              <a:rPr lang="en-US" sz="2400" dirty="0">
                <a:solidFill>
                  <a:srgbClr val="D4D4D4"/>
                </a:solidFill>
                <a:latin typeface="Menlo" panose="020B0609030804020204" pitchFamily="49" charset="0"/>
              </a:rPr>
              <a:t>(fingerprint))</a:t>
            </a:r>
          </a:p>
          <a:p>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p>
          <a:p>
            <a:r>
              <a:rPr lang="en-US" sz="2400" dirty="0">
                <a:solidFill>
                  <a:srgbClr val="D4D4D4"/>
                </a:solidFill>
                <a:latin typeface="Menlo" panose="020B0609030804020204" pitchFamily="49" charset="0"/>
              </a:rPr>
              <a:t>	   (!alarm &amp;&amp; </a:t>
            </a:r>
            <a:r>
              <a:rPr lang="en-US" sz="2400" dirty="0" err="1">
                <a:solidFill>
                  <a:srgbClr val="D4D4D4"/>
                </a:solidFill>
                <a:latin typeface="Menlo" panose="020B0609030804020204" pitchFamily="49" charset="0"/>
              </a:rPr>
              <a:t>level.</a:t>
            </a:r>
            <a:r>
              <a:rPr lang="en-US" sz="2400" dirty="0" err="1">
                <a:solidFill>
                  <a:srgbClr val="DCDCAA"/>
                </a:solidFill>
                <a:latin typeface="Menlo" panose="020B0609030804020204" pitchFamily="49" charset="0"/>
              </a:rPr>
              <a:t>isCleared</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getLevel</a:t>
            </a:r>
            <a:r>
              <a:rPr lang="en-US" sz="2400" dirty="0">
                <a:solidFill>
                  <a:srgbClr val="D4D4D4"/>
                </a:solidFill>
                <a:latin typeface="Menlo" panose="020B0609030804020204" pitchFamily="49" charset="0"/>
              </a:rPr>
              <a:t>()))</a:t>
            </a:r>
          </a:p>
          <a:p>
            <a:r>
              <a:rPr lang="en-US" sz="2400" b="0" dirty="0">
                <a:solidFill>
                  <a:srgbClr val="D4D4D4"/>
                </a:solidFill>
                <a:effectLst/>
                <a:latin typeface="Menlo" panose="020B0609030804020204" pitchFamily="49" charset="0"/>
              </a:rPr>
              <a:t>}</a:t>
            </a:r>
          </a:p>
        </p:txBody>
      </p:sp>
      <p:sp>
        <p:nvSpPr>
          <p:cNvPr id="4" name="Right Brace 3">
            <a:extLst>
              <a:ext uri="{FF2B5EF4-FFF2-40B4-BE49-F238E27FC236}">
                <a16:creationId xmlns:a16="http://schemas.microsoft.com/office/drawing/2014/main" id="{00B0A8DD-4341-EE48-98E5-14811A325A00}"/>
              </a:ext>
            </a:extLst>
          </p:cNvPr>
          <p:cNvSpPr/>
          <p:nvPr/>
        </p:nvSpPr>
        <p:spPr>
          <a:xfrm>
            <a:off x="6594768" y="729799"/>
            <a:ext cx="314036" cy="849746"/>
          </a:xfrm>
          <a:prstGeom prst="rightBrace">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04419B05-85D7-DE41-ABAA-20125A16FC68}"/>
              </a:ext>
            </a:extLst>
          </p:cNvPr>
          <p:cNvSpPr txBox="1"/>
          <p:nvPr/>
        </p:nvSpPr>
        <p:spPr>
          <a:xfrm>
            <a:off x="7042731" y="923839"/>
            <a:ext cx="4234869" cy="461665"/>
          </a:xfrm>
          <a:prstGeom prst="rect">
            <a:avLst/>
          </a:prstGeom>
          <a:noFill/>
        </p:spPr>
        <p:txBody>
          <a:bodyPr wrap="square" rtlCol="0">
            <a:spAutoFit/>
          </a:bodyPr>
          <a:lstStyle/>
          <a:p>
            <a:r>
              <a:rPr lang="en-US" sz="2400" dirty="0">
                <a:solidFill>
                  <a:schemeClr val="accent1"/>
                </a:solidFill>
              </a:rPr>
              <a:t>Object state (additional input)</a:t>
            </a:r>
          </a:p>
        </p:txBody>
      </p:sp>
      <p:sp>
        <p:nvSpPr>
          <p:cNvPr id="7" name="Right Brace 6">
            <a:extLst>
              <a:ext uri="{FF2B5EF4-FFF2-40B4-BE49-F238E27FC236}">
                <a16:creationId xmlns:a16="http://schemas.microsoft.com/office/drawing/2014/main" id="{F2EBFC23-E3EF-FB46-9356-72DF3AF831A5}"/>
              </a:ext>
            </a:extLst>
          </p:cNvPr>
          <p:cNvSpPr/>
          <p:nvPr/>
        </p:nvSpPr>
        <p:spPr>
          <a:xfrm>
            <a:off x="9878290" y="3343564"/>
            <a:ext cx="314036" cy="2743197"/>
          </a:xfrm>
          <a:prstGeom prst="rightBrace">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8C2BA77F-431C-0E46-93CE-14D4F683CD46}"/>
              </a:ext>
            </a:extLst>
          </p:cNvPr>
          <p:cNvSpPr txBox="1"/>
          <p:nvPr/>
        </p:nvSpPr>
        <p:spPr>
          <a:xfrm>
            <a:off x="10326257" y="4484329"/>
            <a:ext cx="1394687" cy="461665"/>
          </a:xfrm>
          <a:prstGeom prst="rect">
            <a:avLst/>
          </a:prstGeom>
          <a:noFill/>
        </p:spPr>
        <p:txBody>
          <a:bodyPr wrap="square" rtlCol="0">
            <a:spAutoFit/>
          </a:bodyPr>
          <a:lstStyle/>
          <a:p>
            <a:r>
              <a:rPr lang="en-US" sz="2400" dirty="0">
                <a:solidFill>
                  <a:schemeClr val="accent1"/>
                </a:solidFill>
              </a:rPr>
              <a:t>Contract</a:t>
            </a:r>
          </a:p>
        </p:txBody>
      </p:sp>
    </p:spTree>
    <p:extLst>
      <p:ext uri="{BB962C8B-B14F-4D97-AF65-F5344CB8AC3E}">
        <p14:creationId xmlns:p14="http://schemas.microsoft.com/office/powerpoint/2010/main" val="364079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animBg="1"/>
      <p:bldP spid="8"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683</TotalTime>
  <Words>3664</Words>
  <Application>Microsoft Macintosh PowerPoint</Application>
  <PresentationFormat>Widescreen</PresentationFormat>
  <Paragraphs>533</Paragraphs>
  <Slides>30</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Calibri Light</vt:lpstr>
      <vt:lpstr>Menlo</vt:lpstr>
      <vt:lpstr>Office Theme</vt:lpstr>
      <vt:lpstr>Gradual Verification with Dafny</vt:lpstr>
      <vt:lpstr>PowerPoint Presentation</vt:lpstr>
      <vt:lpstr>PowerPoint Presentation</vt:lpstr>
      <vt:lpstr>PowerPoint Presentation</vt:lpstr>
      <vt:lpstr>Formal reasoning in Dafny</vt:lpstr>
      <vt:lpstr>PowerPoint Presentation</vt:lpstr>
      <vt:lpstr>PowerPoint Presentation</vt:lpstr>
      <vt:lpstr>Environment Abstraction</vt:lpstr>
      <vt:lpstr>PowerPoint Presentation</vt:lpstr>
      <vt:lpstr>Implementation</vt:lpstr>
      <vt:lpstr>Top-level Interface</vt:lpstr>
      <vt:lpstr>PowerPoint Presentation</vt:lpstr>
      <vt:lpstr>PowerPoint Presentation</vt:lpstr>
      <vt:lpstr>Common Unintended Subtleties in Contracts</vt:lpstr>
      <vt:lpstr>Gradual Verification</vt:lpstr>
      <vt:lpstr>Black Box Input Partitioning Tests</vt:lpstr>
      <vt:lpstr>Inputs for</vt:lpstr>
      <vt:lpstr>Inputs for</vt:lpstr>
      <vt:lpstr>Test for </vt:lpstr>
      <vt:lpstr>Input for</vt:lpstr>
      <vt:lpstr>Test for</vt:lpstr>
      <vt:lpstr>Assertions Library</vt:lpstr>
      <vt:lpstr>White Box MC/DC Coverage Tests </vt:lpstr>
      <vt:lpstr>Inputs to Exercise Paths </vt:lpstr>
      <vt:lpstr>PowerPoint Presentation</vt:lpstr>
      <vt:lpstr>Expect Runtime Check</vt:lpstr>
      <vt:lpstr>Dafny Cross Compiles Tests to Java and C#</vt:lpstr>
      <vt:lpstr>What is next? Automatic Test Generation</vt:lpstr>
      <vt:lpstr>What’s next? Contextualize contracts</vt:lpstr>
      <vt:lpstr>Conclusions and Limitations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Gradual Verification with Dafny</dc:title>
  <dc:creator>Eric Mercer</dc:creator>
  <cp:lastModifiedBy>Eric Mercer</cp:lastModifiedBy>
  <cp:revision>84</cp:revision>
  <dcterms:created xsi:type="dcterms:W3CDTF">2022-04-21T20:18:25Z</dcterms:created>
  <dcterms:modified xsi:type="dcterms:W3CDTF">2022-04-26T23:04:19Z</dcterms:modified>
</cp:coreProperties>
</file>